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8" r:id="rId1"/>
  </p:sldMasterIdLst>
  <p:sldIdLst>
    <p:sldId id="256" r:id="rId2"/>
    <p:sldId id="257" r:id="rId3"/>
    <p:sldId id="267" r:id="rId4"/>
    <p:sldId id="264" r:id="rId5"/>
    <p:sldId id="266" r:id="rId6"/>
    <p:sldId id="265" r:id="rId7"/>
    <p:sldId id="261" r:id="rId8"/>
    <p:sldId id="263" r:id="rId9"/>
    <p:sldId id="262" r:id="rId10"/>
    <p:sldId id="269" r:id="rId11"/>
    <p:sldId id="25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049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424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93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31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887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37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5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093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01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90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23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F8508DC-D7F2-42B5-B72E-6AB9634086C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07A19AA-220F-4AFE-832B-0C0A45C35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21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saacd@wallingfordschool.com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dorninj@wallingfordschoo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4365" y="988741"/>
            <a:ext cx="6112979" cy="4880518"/>
          </a:xfrm>
          <a:noFill/>
          <a:ln>
            <a:noFill/>
          </a:ln>
        </p:spPr>
        <p:txBody>
          <a:bodyPr wrap="square">
            <a:normAutofit/>
          </a:bodyPr>
          <a:lstStyle/>
          <a:p>
            <a:pPr algn="l"/>
            <a:r>
              <a:rPr lang="en-GB" sz="4800" dirty="0">
                <a:solidFill>
                  <a:schemeClr val="tx1"/>
                </a:solidFill>
              </a:rPr>
              <a:t>A-Level: Fashion &amp; Textiles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7700" y="2007220"/>
            <a:ext cx="2357553" cy="2843560"/>
          </a:xfrm>
        </p:spPr>
        <p:txBody>
          <a:bodyPr anchor="ctr"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A </a:t>
            </a:r>
            <a:r>
              <a:rPr lang="en-GB" dirty="0" smtClean="0">
                <a:solidFill>
                  <a:srgbClr val="FFFFFF"/>
                </a:solidFill>
              </a:rPr>
              <a:t>guide </a:t>
            </a:r>
            <a:r>
              <a:rPr lang="en-GB" dirty="0">
                <a:solidFill>
                  <a:srgbClr val="FFFFFF"/>
                </a:solidFill>
              </a:rPr>
              <a:t>to the course at Wallingford School</a:t>
            </a:r>
          </a:p>
        </p:txBody>
      </p:sp>
    </p:spTree>
    <p:extLst>
      <p:ext uri="{BB962C8B-B14F-4D97-AF65-F5344CB8AC3E}">
        <p14:creationId xmlns:p14="http://schemas.microsoft.com/office/powerpoint/2010/main" val="3128544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AEA6DCE-5877-4AD2-98AF-03FD9B8750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925310" cy="1174991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Some examples of Work from previous years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981256"/>
            <a:ext cx="3479800" cy="26098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0" y="3714750"/>
            <a:ext cx="3826933" cy="2870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24" y="814689"/>
            <a:ext cx="3655376" cy="27415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3633786"/>
            <a:ext cx="4019550" cy="30146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r="44618"/>
          <a:stretch/>
        </p:blipFill>
        <p:spPr>
          <a:xfrm>
            <a:off x="9385300" y="85725"/>
            <a:ext cx="2667760" cy="36290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3704" r="17223" b="8765"/>
          <a:stretch/>
        </p:blipFill>
        <p:spPr>
          <a:xfrm>
            <a:off x="8755347" y="3867150"/>
            <a:ext cx="3297713" cy="2717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10160" r="56296"/>
          <a:stretch/>
        </p:blipFill>
        <p:spPr>
          <a:xfrm>
            <a:off x="3925412" y="981256"/>
            <a:ext cx="1514475" cy="25749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2504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B0DDD8-0F56-4DAB-A3E1-89476E529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881" b="14849"/>
          <a:stretch/>
        </p:blipFill>
        <p:spPr>
          <a:xfrm>
            <a:off x="20" y="8366"/>
            <a:ext cx="12191980" cy="685799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5696261" y="5512904"/>
            <a:ext cx="6495719" cy="9932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Now the UK's Fashion industry is worth £26 billion &amp; 800,000 jobs to the economy , making it the UK's largest creative industry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9743" y="302535"/>
            <a:ext cx="11412514" cy="1188720"/>
          </a:xfr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Beyond A-level fashion &amp; textiles…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FEDB2-9F3C-43A8-8575-209A68B39D0D}"/>
              </a:ext>
            </a:extLst>
          </p:cNvPr>
          <p:cNvSpPr txBox="1"/>
          <p:nvPr/>
        </p:nvSpPr>
        <p:spPr>
          <a:xfrm>
            <a:off x="389743" y="3159517"/>
            <a:ext cx="5111647" cy="334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b="1" i="0" dirty="0">
                <a:solidFill>
                  <a:schemeClr val="tx1">
                    <a:lumMod val="95000"/>
                  </a:schemeClr>
                </a:solidFill>
                <a:effectLst/>
              </a:rPr>
              <a:t>Possible degree </a:t>
            </a:r>
            <a:r>
              <a:rPr lang="en-GB" sz="2000" b="1" dirty="0">
                <a:solidFill>
                  <a:schemeClr val="tx1">
                    <a:lumMod val="95000"/>
                  </a:schemeClr>
                </a:solidFill>
              </a:rPr>
              <a:t>courses: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Constructed textiles • Contemporary textiles • Costume design • Digital textiles • Fashion design • Fashion promotion/merchandising • Footwear design • Printed textiles • Sportswear design • Surface design • Textile design • Textile science and technology • Theatre design</a:t>
            </a:r>
            <a:endParaRPr lang="en-GB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55A65-F9B4-42CE-8A84-187EA82F5C64}"/>
              </a:ext>
            </a:extLst>
          </p:cNvPr>
          <p:cNvSpPr txBox="1"/>
          <p:nvPr/>
        </p:nvSpPr>
        <p:spPr>
          <a:xfrm>
            <a:off x="5796199" y="1537809"/>
            <a:ext cx="6006058" cy="380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b="1" i="0" dirty="0">
                <a:solidFill>
                  <a:schemeClr val="tx1">
                    <a:lumMod val="95000"/>
                  </a:schemeClr>
                </a:solidFill>
                <a:effectLst/>
              </a:rPr>
              <a:t>Possible career options: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Textile technologist • Colour </a:t>
            </a:r>
            <a:r>
              <a:rPr lang="en-GB" sz="2000" b="0" i="0" dirty="0" err="1">
                <a:solidFill>
                  <a:schemeClr val="tx1">
                    <a:lumMod val="95000"/>
                  </a:schemeClr>
                </a:solidFill>
                <a:effectLst/>
              </a:rPr>
              <a:t>trender</a:t>
            </a:r>
            <a:r>
              <a:rPr lang="en-GB" sz="2000" b="0" i="0" dirty="0">
                <a:solidFill>
                  <a:schemeClr val="tx1">
                    <a:lumMod val="95000"/>
                  </a:schemeClr>
                </a:solidFill>
                <a:effectLst/>
              </a:rPr>
              <a:t> or stylist• Costume designer • Creative director • Digital textiles designer • Fashion designer • Fashion illustrator • Fashion journalist • Fashion stylist • Interior designer • Museum/gallery conservator • Pattern cutter • Retail buyer • Teacher or lecturer • Textile designer • Theatre designer • Upholsterer • Wallpaper designer</a:t>
            </a:r>
            <a:endParaRPr lang="en-GB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C9FA5-F696-489E-8E4B-F570DB4ACE02}"/>
              </a:ext>
            </a:extLst>
          </p:cNvPr>
          <p:cNvSpPr txBox="1"/>
          <p:nvPr/>
        </p:nvSpPr>
        <p:spPr>
          <a:xfrm>
            <a:off x="389743" y="1698451"/>
            <a:ext cx="4766872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Studying Fashion and Textiles is just the first step on the road to a career in the UK’s largest creative industry. </a:t>
            </a:r>
          </a:p>
        </p:txBody>
      </p:sp>
    </p:spTree>
    <p:extLst>
      <p:ext uri="{BB962C8B-B14F-4D97-AF65-F5344CB8AC3E}">
        <p14:creationId xmlns:p14="http://schemas.microsoft.com/office/powerpoint/2010/main" val="204298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Need more information?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r="7856"/>
          <a:stretch>
            <a:fillRect/>
          </a:stretch>
        </p:blipFill>
        <p:spPr>
          <a:xfrm rot="5400000">
            <a:off x="5718175" y="377825"/>
            <a:ext cx="6858000" cy="6102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GB" sz="2000" b="1" dirty="0" smtClean="0"/>
              <a:t>We will be happy to answer any questions you have:</a:t>
            </a:r>
          </a:p>
          <a:p>
            <a:r>
              <a:rPr lang="en-GB" sz="2000" b="1" dirty="0" smtClean="0">
                <a:hlinkClick r:id="rId3"/>
              </a:rPr>
              <a:t>isaacd@wallingfordschool.com</a:t>
            </a:r>
            <a:endParaRPr lang="en-GB" sz="2000" b="1" dirty="0" smtClean="0"/>
          </a:p>
          <a:p>
            <a:endParaRPr lang="en-GB" sz="2000" b="1" dirty="0"/>
          </a:p>
          <a:p>
            <a:r>
              <a:rPr lang="en-GB" sz="2000" b="1" dirty="0" smtClean="0">
                <a:hlinkClick r:id="rId4"/>
              </a:rPr>
              <a:t>dorninj@wallingfordschool.com</a:t>
            </a:r>
            <a:endParaRPr lang="en-GB" sz="2000" b="1" dirty="0" smtClean="0"/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13601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FCDC3D-B144-4509-A3C1-6BAEB552D3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83" y="825096"/>
            <a:ext cx="7733607" cy="482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0168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30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choose fashion &amp; textiles?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233" y="1201939"/>
            <a:ext cx="6220293" cy="3914063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Are you creative and imaginative?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Do you enjoy exploring ideas and looking at things in different ways?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Do you enjoy making?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If so, A-Level Fashion &amp; Textiles is the course for you!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You will enjoy developing your understanding of the visual world, learning practical skills and responding to ideas and issues in ways that are personal to you.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7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821A2-EBC6-4BB5-88E3-24DE3231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936" y="405892"/>
            <a:ext cx="7729728" cy="1188720"/>
          </a:xfrm>
        </p:spPr>
        <p:txBody>
          <a:bodyPr/>
          <a:lstStyle/>
          <a:p>
            <a:r>
              <a:rPr lang="en-GB" dirty="0"/>
              <a:t>Teachers and Classrooms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2"/>
          <a:stretch/>
        </p:blipFill>
        <p:spPr>
          <a:xfrm>
            <a:off x="502087" y="2985228"/>
            <a:ext cx="5886013" cy="3670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1751074"/>
            <a:ext cx="3200400" cy="2400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4307836"/>
            <a:ext cx="3200400" cy="240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087" y="1750243"/>
            <a:ext cx="8146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Teaching of the course is shared between </a:t>
            </a:r>
            <a:r>
              <a:rPr lang="en-GB" sz="2000" dirty="0"/>
              <a:t>Miss D </a:t>
            </a:r>
            <a:r>
              <a:rPr lang="en-GB" sz="2000" dirty="0" smtClean="0"/>
              <a:t>Isaac and Miss J </a:t>
            </a:r>
            <a:r>
              <a:rPr lang="en-GB" sz="2000" dirty="0" err="1" smtClean="0"/>
              <a:t>Dornin</a:t>
            </a:r>
            <a:r>
              <a:rPr lang="en-GB" sz="2000" dirty="0" smtClean="0"/>
              <a:t>. </a:t>
            </a:r>
          </a:p>
          <a:p>
            <a:pPr algn="ctr"/>
            <a:r>
              <a:rPr lang="en-GB" sz="2000" dirty="0" smtClean="0"/>
              <a:t>We have been teaching A-Level Fashion &amp; Textiles for many years and both have a background in Costume Design. 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541885" y="3074320"/>
            <a:ext cx="21068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We have a dedicated Textiles room (T5) where the majority of lessons are taught. We encourage students to work in the DT department during study periods – we can always find space for you either in T5, T2B (our Sixth Form classroom) or T3 (the DT computer room).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8017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973991-5859-4EE8-8799-13E5CB772625}"/>
              </a:ext>
            </a:extLst>
          </p:cNvPr>
          <p:cNvSpPr txBox="1"/>
          <p:nvPr/>
        </p:nvSpPr>
        <p:spPr>
          <a:xfrm>
            <a:off x="3614015" y="313714"/>
            <a:ext cx="4941639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What will I learn?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0302B0-6092-41AD-A317-93AA1C277012}"/>
              </a:ext>
            </a:extLst>
          </p:cNvPr>
          <p:cNvSpPr txBox="1"/>
          <p:nvPr/>
        </p:nvSpPr>
        <p:spPr>
          <a:xfrm>
            <a:off x="3952733" y="1049910"/>
            <a:ext cx="4602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 Year 12 you will undertake a variety of different projects designed to expand your textiles knowledge and practical skills.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8DF81-5019-4F62-B697-B1718B497BEA}"/>
              </a:ext>
            </a:extLst>
          </p:cNvPr>
          <p:cNvSpPr txBox="1"/>
          <p:nvPr/>
        </p:nvSpPr>
        <p:spPr>
          <a:xfrm>
            <a:off x="3420784" y="2186216"/>
            <a:ext cx="5412574" cy="429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You will: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Develop sketching and designing techniques using a variety of different media and materials.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18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gain </a:t>
            </a: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knowledge of past and current fashion designers and use their work to inspire your own designs, 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learn how to draft patterns for your products, 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investigate a range of surface decoration techniques such as dyeing, encapsulation and batik.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t="5000" r="4841" b="5000"/>
          <a:stretch/>
        </p:blipFill>
        <p:spPr>
          <a:xfrm>
            <a:off x="206738" y="3488951"/>
            <a:ext cx="3151526" cy="3140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2857" r="3730" b="2857"/>
          <a:stretch/>
        </p:blipFill>
        <p:spPr>
          <a:xfrm>
            <a:off x="206736" y="226067"/>
            <a:ext cx="3151527" cy="3210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3095" r="6270" b="5477"/>
          <a:stretch/>
        </p:blipFill>
        <p:spPr>
          <a:xfrm>
            <a:off x="8861472" y="3585666"/>
            <a:ext cx="3126799" cy="30437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11190" r="3413" b="3096"/>
          <a:stretch/>
        </p:blipFill>
        <p:spPr>
          <a:xfrm>
            <a:off x="8811408" y="499840"/>
            <a:ext cx="3160227" cy="293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89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9D660-1610-4798-8C78-683C23CD9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0" y="271719"/>
            <a:ext cx="8741709" cy="1062406"/>
          </a:xfrm>
        </p:spPr>
        <p:txBody>
          <a:bodyPr/>
          <a:lstStyle/>
          <a:p>
            <a:r>
              <a:rPr lang="en-GB" dirty="0"/>
              <a:t>Trips and visits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43A3A-E99F-4B95-A876-FBF026746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78" y="1519340"/>
            <a:ext cx="4664385" cy="254299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We organise a variety of trips and visits to support and inspire your project work. </a:t>
            </a:r>
          </a:p>
          <a:p>
            <a:r>
              <a:rPr lang="en-GB" dirty="0"/>
              <a:t>A main stay of our A-Level course is our annual trip to the Fashion Museum in Bath. </a:t>
            </a:r>
          </a:p>
          <a:p>
            <a:r>
              <a:rPr lang="en-GB" dirty="0"/>
              <a:t>Students have experienced workshops at the museum including Take one designer – Sarah Burton for Alexander McQueen, Manipulating fashion and Techniques with textiles.</a:t>
            </a:r>
          </a:p>
        </p:txBody>
      </p:sp>
      <p:sp>
        <p:nvSpPr>
          <p:cNvPr id="4" name="AutoShape 2" descr="The Fashion Museum">
            <a:extLst>
              <a:ext uri="{FF2B5EF4-FFF2-40B4-BE49-F238E27FC236}">
                <a16:creationId xmlns:a16="http://schemas.microsoft.com/office/drawing/2014/main" id="{2218496F-6F7B-4998-84B6-250C72C948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Fashion Museum Bath | Museums in Bath">
            <a:extLst>
              <a:ext uri="{FF2B5EF4-FFF2-40B4-BE49-F238E27FC236}">
                <a16:creationId xmlns:a16="http://schemas.microsoft.com/office/drawing/2014/main" id="{79DD4634-2056-4BCA-B1E8-E15F8BDE4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699" y="271720"/>
            <a:ext cx="2338203" cy="175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F3ED20-83E7-4A44-9E06-251E1FD8E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57" r="9782" b="16940"/>
          <a:stretch/>
        </p:blipFill>
        <p:spPr>
          <a:xfrm>
            <a:off x="8034726" y="3873123"/>
            <a:ext cx="3841175" cy="2708064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DE6698A-2694-43BC-B225-0A094252B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8" t="9994" r="3349" b="-562"/>
          <a:stretch/>
        </p:blipFill>
        <p:spPr bwMode="auto">
          <a:xfrm>
            <a:off x="5189952" y="1707282"/>
            <a:ext cx="3519334" cy="262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18787" y="4485687"/>
            <a:ext cx="27940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9" y="4062333"/>
            <a:ext cx="4477962" cy="2518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8"/>
          <a:stretch/>
        </p:blipFill>
        <p:spPr>
          <a:xfrm>
            <a:off x="8817775" y="2144574"/>
            <a:ext cx="2783639" cy="16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8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6DCE-5877-4AD2-98AF-03FD9B87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A-level assessment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D46F0F-8CE9-4FE1-AADE-264AEA99CA6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45496" y="2640692"/>
            <a:ext cx="5925310" cy="3773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This is a two year course with assessment taking place at the end of Year 13. There are two components: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Component 1:  “The Coursework Portfolio”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 personal investigation into an idea, issue, concept or theme supported by written material.  This will count for 60% of your total A-level marks.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Component 2:  “The Exam Project”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 personal response to one of eight exciting starting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points, set by AQA, which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will count for 40% of your total A-level marks.</a:t>
            </a:r>
          </a:p>
        </p:txBody>
      </p:sp>
      <p:pic>
        <p:nvPicPr>
          <p:cNvPr id="8" name="Picture 7" descr="A person standing on a lush green field&#10;&#10;Description automatically generated">
            <a:extLst>
              <a:ext uri="{FF2B5EF4-FFF2-40B4-BE49-F238E27FC236}">
                <a16:creationId xmlns:a16="http://schemas.microsoft.com/office/drawing/2014/main" id="{17478817-C651-4402-ACCA-2BF7B603A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018" r="9452"/>
          <a:stretch/>
        </p:blipFill>
        <p:spPr>
          <a:xfrm>
            <a:off x="463826" y="10"/>
            <a:ext cx="41935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7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AEA6DCE-5877-4AD2-98AF-03FD9B8750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925310" cy="1174991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Some examples of Work from previous years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3" y="1003912"/>
            <a:ext cx="3316542" cy="2487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"/>
          <a:stretch/>
        </p:blipFill>
        <p:spPr>
          <a:xfrm>
            <a:off x="385587" y="3648075"/>
            <a:ext cx="4197775" cy="30035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/>
        </p:blipFill>
        <p:spPr>
          <a:xfrm>
            <a:off x="3882224" y="1003912"/>
            <a:ext cx="3562852" cy="25266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"/>
          <a:stretch/>
        </p:blipFill>
        <p:spPr>
          <a:xfrm>
            <a:off x="4787350" y="3650591"/>
            <a:ext cx="4143758" cy="30010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00" y="148043"/>
            <a:ext cx="4457700" cy="33432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158"/>
          <a:stretch/>
        </p:blipFill>
        <p:spPr>
          <a:xfrm rot="5400000">
            <a:off x="8389816" y="3086409"/>
            <a:ext cx="4316668" cy="28138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8018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EA6DCE-5877-4AD2-98AF-03FD9B8750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925310" cy="1174991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Some examples of Work from previous years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5679" r="6852" b="4568"/>
          <a:stretch/>
        </p:blipFill>
        <p:spPr>
          <a:xfrm>
            <a:off x="220188" y="977618"/>
            <a:ext cx="3826906" cy="27529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13951" r="2593" b="2099"/>
          <a:stretch/>
        </p:blipFill>
        <p:spPr>
          <a:xfrm>
            <a:off x="220188" y="3959052"/>
            <a:ext cx="3826906" cy="26180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5802" r="1852" b="5556"/>
          <a:stretch/>
        </p:blipFill>
        <p:spPr>
          <a:xfrm>
            <a:off x="5852349" y="103097"/>
            <a:ext cx="2949947" cy="21437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5555" r="4445" b="7037"/>
          <a:stretch/>
        </p:blipFill>
        <p:spPr>
          <a:xfrm>
            <a:off x="4261807" y="1144838"/>
            <a:ext cx="2949947" cy="2139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4710" r="743" b="5328"/>
          <a:stretch/>
        </p:blipFill>
        <p:spPr>
          <a:xfrm>
            <a:off x="5861393" y="2759304"/>
            <a:ext cx="2949946" cy="21037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0" t="21852" r="2381" b="18466"/>
          <a:stretch/>
        </p:blipFill>
        <p:spPr>
          <a:xfrm rot="5400000">
            <a:off x="7195200" y="1784622"/>
            <a:ext cx="6515098" cy="3069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82" y="4326499"/>
            <a:ext cx="2953516" cy="22151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6946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AEA6DCE-5877-4AD2-98AF-03FD9B8750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925310" cy="1174991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Some examples of Work from previous years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t="5387" r="2255" b="6642"/>
          <a:stretch/>
        </p:blipFill>
        <p:spPr>
          <a:xfrm>
            <a:off x="287552" y="3947448"/>
            <a:ext cx="3911875" cy="27461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6" t="57881" r="70828" b="8603"/>
          <a:stretch/>
        </p:blipFill>
        <p:spPr>
          <a:xfrm>
            <a:off x="8586129" y="393700"/>
            <a:ext cx="1701800" cy="2387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0" r="1666" b="1852"/>
          <a:stretch/>
        </p:blipFill>
        <p:spPr>
          <a:xfrm>
            <a:off x="4349851" y="990024"/>
            <a:ext cx="4082949" cy="28219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5802" r="555" b="3087"/>
          <a:stretch/>
        </p:blipFill>
        <p:spPr>
          <a:xfrm>
            <a:off x="6819900" y="2889030"/>
            <a:ext cx="5234258" cy="37000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3" t="59810" r="8027" b="6184"/>
          <a:stretch/>
        </p:blipFill>
        <p:spPr>
          <a:xfrm>
            <a:off x="10439568" y="539686"/>
            <a:ext cx="1614589" cy="2241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5" t="34444" r="22037" b="42840"/>
          <a:stretch/>
        </p:blipFill>
        <p:spPr>
          <a:xfrm>
            <a:off x="4365675" y="3947448"/>
            <a:ext cx="2347985" cy="22501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15079" r="8413" b="3334"/>
          <a:stretch/>
        </p:blipFill>
        <p:spPr>
          <a:xfrm>
            <a:off x="287553" y="990024"/>
            <a:ext cx="3908969" cy="28219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2955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559</TotalTime>
  <Words>622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Gill Sans MT</vt:lpstr>
      <vt:lpstr>Symbol</vt:lpstr>
      <vt:lpstr>Times New Roman</vt:lpstr>
      <vt:lpstr>Parcel</vt:lpstr>
      <vt:lpstr>A-Level: Fashion &amp; Textiles</vt:lpstr>
      <vt:lpstr>Why choose fashion &amp; textiles?</vt:lpstr>
      <vt:lpstr>Teachers and Classrooms</vt:lpstr>
      <vt:lpstr>PowerPoint Presentation</vt:lpstr>
      <vt:lpstr>Trips and visits</vt:lpstr>
      <vt:lpstr>A-level assessment</vt:lpstr>
      <vt:lpstr>PowerPoint Presentation</vt:lpstr>
      <vt:lpstr>PowerPoint Presentation</vt:lpstr>
      <vt:lpstr>PowerPoint Presentation</vt:lpstr>
      <vt:lpstr>PowerPoint Presentation</vt:lpstr>
      <vt:lpstr>Beyond A-level fashion &amp; textiles…</vt:lpstr>
      <vt:lpstr>Need more information?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A-Level: Fashion &amp; Textiles</dc:title>
  <dc:creator>Joanne Lawman</dc:creator>
  <cp:lastModifiedBy>Nicola JONES</cp:lastModifiedBy>
  <cp:revision>20</cp:revision>
  <dcterms:created xsi:type="dcterms:W3CDTF">2020-10-01T16:34:45Z</dcterms:created>
  <dcterms:modified xsi:type="dcterms:W3CDTF">2020-10-06T16:41:16Z</dcterms:modified>
</cp:coreProperties>
</file>