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9" r:id="rId1"/>
  </p:sldMasterIdLst>
  <p:notesMasterIdLst>
    <p:notesMasterId r:id="rId11"/>
  </p:notesMasterIdLst>
  <p:sldIdLst>
    <p:sldId id="256" r:id="rId2"/>
    <p:sldId id="257" r:id="rId3"/>
    <p:sldId id="258" r:id="rId4"/>
    <p:sldId id="266" r:id="rId5"/>
    <p:sldId id="263" r:id="rId6"/>
    <p:sldId id="264" r:id="rId7"/>
    <p:sldId id="259" r:id="rId8"/>
    <p:sldId id="260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455B"/>
    <a:srgbClr val="FCDE79"/>
    <a:srgbClr val="606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94694"/>
  </p:normalViewPr>
  <p:slideViewPr>
    <p:cSldViewPr snapToGrid="0" snapToObjects="1">
      <p:cViewPr varScale="1">
        <p:scale>
          <a:sx n="52" d="100"/>
          <a:sy n="52" d="100"/>
        </p:scale>
        <p:origin x="108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5A0C8-084F-2B4D-8A73-15EA68B91871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F61B4-2E0F-894E-8749-EDE23C7F1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7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61B4-2E0F-894E-8749-EDE23C7F1E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0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9D1C-DC2D-2D4F-9989-6F2F61025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3B088D-002E-5746-B3D6-54A956779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40D64-41B6-C842-BAB9-D63EE76EC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55315-4333-6B45-9769-1A5D4492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CB3CA-0E1F-604F-AA09-04583718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875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3613E-CBB7-5243-803C-26A164CA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C18E1-03A6-B947-9D90-F8316E958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685A7-D445-DF4A-B85F-10F25BC5F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B26C7-F5AA-1344-911B-F2F9B0E1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7E4F4-14D0-3D49-BC2C-689D483F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539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22E886-467D-3247-97D3-36906BA48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19462-988D-224C-BFAD-B3103E124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2A9DE-51FB-D945-BFA8-781A83B88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A2E44-C1FC-DC49-BDBB-C93082A01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A2D7C-3CFB-3C48-84DE-B29EDB1F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1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EF64-0C54-F047-9CFD-B301C1D59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88428-0FCF-2240-BF25-502C07441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9635B-BBB2-4542-918C-A925131B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621A-8987-3B4F-BFA2-8F929C24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F8680-2497-6E4A-A5BD-5B45FE085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2ABE-1E30-4646-8E37-E345D7616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BC0D6-3F01-EE4C-8F28-3C7771C5E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10B9C-CCD8-434A-BC2B-ECBA32DE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B046C-39DB-6C4E-B136-C3E3E09A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22782-511D-8648-A84D-C2CDB0E2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42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5D252-2456-8C42-9AEC-3A7982CC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B2E65-C278-214B-8BBE-B4ECC6DF4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65C00-6652-FE46-8670-7C0E6CFB7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6F22E-559E-1541-AE0C-455D00E71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D37AA-BAA4-A540-989D-89F22B94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9667D-D27B-AC45-8D75-5C202F97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14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DCEE7-EB25-B246-80FB-ECB5B2E47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CBF12-3D7E-F74A-B1F2-8D4F5ABF7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6ED3F-CE32-AB4A-AF45-F466BC476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AA26E9-C2D7-D743-9027-BC8E325B2E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38F05F-CACC-E143-BFD8-A0D5D6038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DC650F-B669-2E4B-9EE4-844D0BDB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FA2A33-7DF9-564D-ADC0-AA73D289D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B72D4-0B95-AA45-9E9C-77FF6CF0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8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E061-8D8A-A44F-B241-1CCBB42AB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F413F-9AB5-9A4E-9F61-87E3701A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C140E-A8A3-644A-8D2A-AFA0B78AF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4A959-5234-DA46-81F4-ECF4CF32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026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0D807-0F63-F74E-BDF2-8BB8B9F73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71E2E-99A1-3043-BB21-FE474CC3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F0033-591E-E44F-822C-C8222DC7E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32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D9ACC-AC1D-9D4A-8299-7A9B801C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B2C8F-3742-3C46-BB0E-FA9F02A81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A4990-9169-544D-94A0-A6842C993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1D84A-A583-1C40-84E3-03E0BB035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D0877-C48A-044A-9E1F-678589E72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2F9D5-A663-FC4F-902F-0D5F3C4D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65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60663-0ADD-254F-B710-73AFE4577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4074C8-4EFD-2645-9ED0-9ABECC2E8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AC1BB-B4D2-F34F-BCD0-8409E70BB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20C08-1AD6-284A-AED4-8C7FDE3A8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C81F3-5D6A-9845-AF49-AFA59C25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8B155-B7CF-E04F-896F-6F54730D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676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36822-C291-9344-92F7-FEE7CEA0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05628-7216-0047-B336-6143E3D45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61B7D-9A5F-A94F-8DF9-DEFC0DC96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484F0-0711-E546-BB63-250A79232D3A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EA870-D8CA-CE4C-8B37-D91E7F1CE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9F5B3-2567-FA4A-9BC0-B4667348C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1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66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018735"/>
            <a:ext cx="96012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13800" dirty="0">
                <a:solidFill>
                  <a:srgbClr val="FCDE79"/>
                </a:solidFill>
                <a:latin typeface="Lucida Handwriting" panose="03010101010101010101" pitchFamily="66" charset="77"/>
              </a:rPr>
              <a:t>To History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91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188" y="245076"/>
            <a:ext cx="8443783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Meet the team: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702" y="2661508"/>
            <a:ext cx="11541211" cy="3722129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 Miss Simpkins </a:t>
            </a:r>
            <a:r>
              <a:rPr lang="en-US" sz="5400" dirty="0" err="1">
                <a:solidFill>
                  <a:srgbClr val="FCDE79"/>
                </a:solidFill>
                <a:latin typeface="Lucida Handwriting" panose="03010101010101010101" pitchFamily="66" charset="77"/>
              </a:rPr>
              <a:t>CCo</a:t>
            </a:r>
            <a:r>
              <a:rPr lang="en-US" sz="54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of History</a:t>
            </a:r>
          </a:p>
          <a:p>
            <a:pPr lvl="3" algn="l"/>
            <a:r>
              <a:rPr lang="en-US" sz="4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       </a:t>
            </a:r>
            <a:r>
              <a:rPr lang="en-US" sz="4600" dirty="0" err="1">
                <a:solidFill>
                  <a:srgbClr val="FCDE79"/>
                </a:solidFill>
                <a:latin typeface="Lucida Handwriting" panose="03010101010101010101" pitchFamily="66" charset="77"/>
              </a:rPr>
              <a:t>Mrs</a:t>
            </a:r>
            <a:r>
              <a:rPr lang="en-US" sz="4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Jones</a:t>
            </a:r>
          </a:p>
          <a:p>
            <a:pPr lvl="7" algn="l"/>
            <a:r>
              <a:rPr lang="en-US" sz="4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       Miss Madden</a:t>
            </a:r>
          </a:p>
          <a:p>
            <a:pPr lvl="8" algn="l"/>
            <a:r>
              <a:rPr lang="en-US" sz="4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           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035763-6A62-BC46-BBCB-B292BD9DC207}"/>
              </a:ext>
            </a:extLst>
          </p:cNvPr>
          <p:cNvSpPr txBox="1"/>
          <p:nvPr/>
        </p:nvSpPr>
        <p:spPr>
          <a:xfrm>
            <a:off x="370703" y="5251622"/>
            <a:ext cx="514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CCB050-A290-47DB-B949-8A1168514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188" y="5697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336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188" y="245076"/>
            <a:ext cx="8443783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About the Course: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395" y="2165092"/>
            <a:ext cx="5671750" cy="3722129"/>
          </a:xfrm>
        </p:spPr>
        <p:txBody>
          <a:bodyPr>
            <a:norm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Exam Board: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Modules studied:</a:t>
            </a:r>
          </a:p>
          <a:p>
            <a:pPr algn="l"/>
            <a:endParaRPr lang="en-US" sz="54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7FA4D64E-D316-D74E-80BD-A03037BD03BC}"/>
              </a:ext>
            </a:extLst>
          </p:cNvPr>
          <p:cNvSpPr txBox="1">
            <a:spLocks/>
          </p:cNvSpPr>
          <p:nvPr/>
        </p:nvSpPr>
        <p:spPr>
          <a:xfrm>
            <a:off x="6498387" y="2165092"/>
            <a:ext cx="5285602" cy="3722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FCDE79"/>
                </a:solidFill>
                <a:latin typeface="Lucida Handwriting" panose="03010101010101010101" pitchFamily="66" charset="77"/>
              </a:rPr>
              <a:t>Edexcel</a:t>
            </a:r>
          </a:p>
          <a:p>
            <a:pPr algn="l"/>
            <a:r>
              <a:rPr lang="en-US" sz="2800" dirty="0">
                <a:solidFill>
                  <a:srgbClr val="FCDE79"/>
                </a:solidFill>
                <a:latin typeface="Lucida Handwriting" panose="03010101010101010101" pitchFamily="66" charset="77"/>
              </a:rPr>
              <a:t>1: The Condition of England 1625-1701</a:t>
            </a:r>
          </a:p>
          <a:p>
            <a:pPr algn="l"/>
            <a:r>
              <a:rPr lang="en-US" sz="2800" dirty="0">
                <a:solidFill>
                  <a:srgbClr val="FCDE79"/>
                </a:solidFill>
                <a:latin typeface="Lucida Handwriting" panose="03010101010101010101" pitchFamily="66" charset="77"/>
              </a:rPr>
              <a:t>2: Russia in Revolution 1894-1924</a:t>
            </a:r>
          </a:p>
          <a:p>
            <a:pPr algn="l"/>
            <a:r>
              <a:rPr lang="en-US" sz="2800" dirty="0">
                <a:solidFill>
                  <a:srgbClr val="FCDE79"/>
                </a:solidFill>
                <a:latin typeface="Lucida Handwriting" panose="03010101010101010101" pitchFamily="66" charset="77"/>
              </a:rPr>
              <a:t>3: Coursework: The European witch craze of 17thC</a:t>
            </a:r>
          </a:p>
          <a:p>
            <a:pPr algn="l"/>
            <a:r>
              <a:rPr lang="en-US" sz="2800" dirty="0">
                <a:solidFill>
                  <a:srgbClr val="FCDE79"/>
                </a:solidFill>
                <a:latin typeface="Lucida Handwriting" panose="03010101010101010101" pitchFamily="66" charset="77"/>
              </a:rPr>
              <a:t>4: Black American and Civil Rights 1850-2009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FD2E87-B5D2-4859-81F3-EAA7894E1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252" y="4330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5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188" y="245076"/>
            <a:ext cx="8443783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About the Course: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0C222DB5-E24F-4592-B05E-B4E0DE40D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079" y="1869244"/>
            <a:ext cx="9144000" cy="3119511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GB" sz="10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am I assessed</a:t>
            </a:r>
          </a:p>
          <a:p>
            <a:pPr algn="l"/>
            <a:r>
              <a:rPr lang="en-GB" sz="10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1: Condition of England , one exam, 2 hours 15 mins 3 questions, two essay questions, one sources question worth 30% of final grade</a:t>
            </a:r>
          </a:p>
          <a:p>
            <a:pPr algn="l"/>
            <a:endParaRPr lang="en-GB" sz="10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GB" sz="10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2: Russia, one exam 1 hour 30 minutes, 2 questions, one essay question one source question worth 20% of the final grade</a:t>
            </a:r>
          </a:p>
          <a:p>
            <a:pPr algn="l"/>
            <a:endParaRPr lang="en-GB" sz="10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GB" sz="10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3: America , one exam, 2 hours 15 mins 3 questions, two essay questions, one sources question worth 30% of final grade</a:t>
            </a:r>
          </a:p>
          <a:p>
            <a:pPr algn="l"/>
            <a:endParaRPr lang="en-GB" sz="10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GB" sz="10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4: Coursework, one piece of work comprising of 4 mini essays about historians views of the witch craze. Written in lessons and own time not exceeding 4,000 words worth 20%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8615E0-DCE1-48CE-B1C6-82CF23905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5456" y="3982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44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57" y="245076"/>
            <a:ext cx="8443783" cy="1140379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does a typical lesson look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195106F-0625-AA48-B101-6058FD81C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324" y="2759937"/>
            <a:ext cx="11615351" cy="366899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Reading – textbooks, historians, fiction, other students work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Discussion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Source analysis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Essay writing 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	Group work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		Presentations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			Video clips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2CEB3C-CFE5-4E83-9A4C-648561DD5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982" y="1396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18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D128B10-F6A4-C943-B331-E63CF5F37830}"/>
              </a:ext>
            </a:extLst>
          </p:cNvPr>
          <p:cNvSpPr txBox="1">
            <a:spLocks/>
          </p:cNvSpPr>
          <p:nvPr/>
        </p:nvSpPr>
        <p:spPr>
          <a:xfrm>
            <a:off x="431457" y="245076"/>
            <a:ext cx="8443783" cy="11403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does an exam question look like?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32A57D-4670-7A45-BCF2-BFF281D06056}"/>
              </a:ext>
            </a:extLst>
          </p:cNvPr>
          <p:cNvSpPr/>
          <p:nvPr/>
        </p:nvSpPr>
        <p:spPr>
          <a:xfrm rot="19880674">
            <a:off x="999756" y="2269593"/>
            <a:ext cx="43579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b="0" cap="none" spc="0" dirty="0">
                <a:ln w="0"/>
                <a:solidFill>
                  <a:srgbClr val="FCDE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77"/>
              </a:rPr>
              <a:t>How far do you agree……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38F9C8-E9BC-0C43-9065-1420A0DC70C3}"/>
              </a:ext>
            </a:extLst>
          </p:cNvPr>
          <p:cNvSpPr/>
          <p:nvPr/>
        </p:nvSpPr>
        <p:spPr>
          <a:xfrm rot="1485216">
            <a:off x="5651724" y="2844057"/>
            <a:ext cx="49317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b="0" cap="none" spc="0" dirty="0">
                <a:ln w="0"/>
                <a:solidFill>
                  <a:srgbClr val="FCDE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77"/>
              </a:rPr>
              <a:t>Ho</a:t>
            </a:r>
            <a:r>
              <a:rPr lang="en-GB" sz="4400" dirty="0">
                <a:ln w="0"/>
                <a:solidFill>
                  <a:srgbClr val="FCDE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77"/>
              </a:rPr>
              <a:t>w accurate is it to say…….</a:t>
            </a:r>
            <a:endParaRPr lang="en-GB" sz="4400" b="0" cap="none" spc="0" dirty="0">
              <a:ln w="0"/>
              <a:solidFill>
                <a:srgbClr val="FCDE7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BA17A-EFB3-4F75-A82A-E44D0BB5C799}"/>
              </a:ext>
            </a:extLst>
          </p:cNvPr>
          <p:cNvSpPr txBox="1"/>
          <p:nvPr/>
        </p:nvSpPr>
        <p:spPr>
          <a:xfrm>
            <a:off x="1420837" y="4610649"/>
            <a:ext cx="7454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are JUDGEMENT questions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AE0B07-2FFD-4677-B2C0-2DC0A81CC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0837" y="552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47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58" y="245076"/>
            <a:ext cx="8815514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can I do in the future?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134" y="1923394"/>
            <a:ext cx="11615351" cy="434903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University courses that can require </a:t>
            </a:r>
          </a:p>
          <a:p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History are: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Law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    Journalism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Government and Politics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Anthropology and Archeology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	 History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		( and many many more!)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B9A867-E3E7-4BAB-9F69-2C8CA6F6B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1686" y="2689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22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726" y="2469892"/>
            <a:ext cx="5980167" cy="1375805"/>
          </a:xfrm>
        </p:spPr>
        <p:txBody>
          <a:bodyPr>
            <a:normAutofit fontScale="90000"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do the students say?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324" y="6162169"/>
            <a:ext cx="11615351" cy="1222916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3D455B"/>
                </a:solidFill>
                <a:latin typeface="Lucida Handwriting" panose="03010101010101010101" pitchFamily="66" charset="77"/>
              </a:rPr>
              <a:t>Meet  Finn and Abi who are currently studying History</a:t>
            </a:r>
          </a:p>
        </p:txBody>
      </p:sp>
      <p:pic>
        <p:nvPicPr>
          <p:cNvPr id="5" name="Online Media 4" descr="Glayne Students1.mp4">
            <a:hlinkClick r:id="" action="ppaction://media"/>
            <a:extLst>
              <a:ext uri="{FF2B5EF4-FFF2-40B4-BE49-F238E27FC236}">
                <a16:creationId xmlns:a16="http://schemas.microsoft.com/office/drawing/2014/main" id="{2EAAAE23-96BB-0344-9369-7B0ACB605C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6383" y="511309"/>
            <a:ext cx="7057292" cy="52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23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188" y="245076"/>
            <a:ext cx="8443783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Any 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134" y="2550298"/>
            <a:ext cx="11615351" cy="3722129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If you have any further questions or need any additional guidance with the transition work please contact 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Miss Simpkins on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	</a:t>
            </a:r>
            <a:r>
              <a:rPr lang="en-US" sz="3600" dirty="0">
                <a:solidFill>
                  <a:srgbClr val="FCDE79"/>
                </a:solidFill>
                <a:latin typeface="+mj-lt"/>
              </a:rPr>
              <a:t>simpkinsg</a:t>
            </a:r>
            <a:r>
              <a:rPr lang="en-US" sz="3600" dirty="0">
                <a:solidFill>
                  <a:srgbClr val="FCDE79"/>
                </a:solidFill>
                <a:latin typeface="+mj-lt"/>
                <a:cs typeface="Calibri" panose="020F0502020204030204" pitchFamily="34" charset="0"/>
              </a:rPr>
              <a:t>@wallingfordschool.com</a:t>
            </a:r>
            <a:endParaRPr lang="en-US" sz="3600" dirty="0">
              <a:solidFill>
                <a:srgbClr val="FCDE79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44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</TotalTime>
  <Words>291</Words>
  <Application>Microsoft Office PowerPoint</Application>
  <PresentationFormat>Widescreen</PresentationFormat>
  <Paragraphs>53</Paragraphs>
  <Slides>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Gloucester MT Extra Condensed</vt:lpstr>
      <vt:lpstr>Lucida Handwriting</vt:lpstr>
      <vt:lpstr>Office Theme</vt:lpstr>
      <vt:lpstr>Welcome</vt:lpstr>
      <vt:lpstr>Meet the team:</vt:lpstr>
      <vt:lpstr>About the Course:</vt:lpstr>
      <vt:lpstr>About the Course:</vt:lpstr>
      <vt:lpstr>What does a typical lesson look like?</vt:lpstr>
      <vt:lpstr>PowerPoint Presentation</vt:lpstr>
      <vt:lpstr>What can I do in the future?</vt:lpstr>
      <vt:lpstr>What do the students say?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Jones</dc:creator>
  <cp:lastModifiedBy>Glayne SIMPKINS</cp:lastModifiedBy>
  <cp:revision>35</cp:revision>
  <dcterms:created xsi:type="dcterms:W3CDTF">2020-05-31T11:14:02Z</dcterms:created>
  <dcterms:modified xsi:type="dcterms:W3CDTF">2020-10-02T11:39:17Z</dcterms:modified>
</cp:coreProperties>
</file>