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2" r:id="rId3"/>
    <p:sldId id="257" r:id="rId4"/>
    <p:sldId id="268" r:id="rId5"/>
    <p:sldId id="269" r:id="rId6"/>
    <p:sldId id="265" r:id="rId7"/>
    <p:sldId id="266" r:id="rId8"/>
    <p:sldId id="267" r:id="rId9"/>
    <p:sldId id="270" r:id="rId10"/>
    <p:sldId id="258" r:id="rId11"/>
    <p:sldId id="259" r:id="rId12"/>
    <p:sldId id="262" r:id="rId13"/>
    <p:sldId id="263" r:id="rId14"/>
    <p:sldId id="271" r:id="rId15"/>
    <p:sldId id="264" r:id="rId16"/>
    <p:sldId id="274" r:id="rId17"/>
    <p:sldId id="276" r:id="rId18"/>
    <p:sldId id="280" r:id="rId19"/>
    <p:sldId id="281" r:id="rId20"/>
    <p:sldId id="283" r:id="rId21"/>
    <p:sldId id="284" r:id="rId22"/>
    <p:sldId id="277" r:id="rId23"/>
    <p:sldId id="278" r:id="rId24"/>
    <p:sldId id="275" r:id="rId2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0" d="100"/>
          <a:sy n="100" d="100"/>
        </p:scale>
        <p:origin x="7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8D9D997-E119-4D91-BC6B-09EA410A02AE}" type="datetimeFigureOut">
              <a:rPr lang="en-GB" smtClean="0"/>
              <a:t>02/10/2020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E4B014-D1C2-4674-87F2-D3860C45EFC3}" type="slidenum">
              <a:rPr lang="en-GB" smtClean="0"/>
              <a:t>‹#›</a:t>
            </a:fld>
            <a:endParaRPr lang="en-GB"/>
          </a:p>
        </p:txBody>
      </p:sp>
    </p:spTree>
    <p:extLst>
      <p:ext uri="{BB962C8B-B14F-4D97-AF65-F5344CB8AC3E}">
        <p14:creationId xmlns:p14="http://schemas.microsoft.com/office/powerpoint/2010/main" val="2231179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8D9D997-E119-4D91-BC6B-09EA410A02AE}" type="datetimeFigureOut">
              <a:rPr lang="en-GB" smtClean="0"/>
              <a:t>02/10/2020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E4B014-D1C2-4674-87F2-D3860C45EFC3}" type="slidenum">
              <a:rPr lang="en-GB" smtClean="0"/>
              <a:t>‹#›</a:t>
            </a:fld>
            <a:endParaRPr lang="en-GB"/>
          </a:p>
        </p:txBody>
      </p:sp>
    </p:spTree>
    <p:extLst>
      <p:ext uri="{BB962C8B-B14F-4D97-AF65-F5344CB8AC3E}">
        <p14:creationId xmlns:p14="http://schemas.microsoft.com/office/powerpoint/2010/main" val="3138653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8D9D997-E119-4D91-BC6B-09EA410A02AE}" type="datetimeFigureOut">
              <a:rPr lang="en-GB" smtClean="0"/>
              <a:t>02/10/2020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E4B014-D1C2-4674-87F2-D3860C45EFC3}" type="slidenum">
              <a:rPr lang="en-GB" smtClean="0"/>
              <a:t>‹#›</a:t>
            </a:fld>
            <a:endParaRPr lang="en-GB"/>
          </a:p>
        </p:txBody>
      </p:sp>
    </p:spTree>
    <p:extLst>
      <p:ext uri="{BB962C8B-B14F-4D97-AF65-F5344CB8AC3E}">
        <p14:creationId xmlns:p14="http://schemas.microsoft.com/office/powerpoint/2010/main" val="222463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8D9D997-E119-4D91-BC6B-09EA410A02AE}" type="datetimeFigureOut">
              <a:rPr lang="en-GB" smtClean="0"/>
              <a:t>02/10/2020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E4B014-D1C2-4674-87F2-D3860C45EFC3}" type="slidenum">
              <a:rPr lang="en-GB" smtClean="0"/>
              <a:t>‹#›</a:t>
            </a:fld>
            <a:endParaRPr lang="en-GB"/>
          </a:p>
        </p:txBody>
      </p:sp>
    </p:spTree>
    <p:extLst>
      <p:ext uri="{BB962C8B-B14F-4D97-AF65-F5344CB8AC3E}">
        <p14:creationId xmlns:p14="http://schemas.microsoft.com/office/powerpoint/2010/main" val="2505906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D9D997-E119-4D91-BC6B-09EA410A02AE}" type="datetimeFigureOut">
              <a:rPr lang="en-GB" smtClean="0"/>
              <a:t>02/10/2020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E4B014-D1C2-4674-87F2-D3860C45EFC3}" type="slidenum">
              <a:rPr lang="en-GB" smtClean="0"/>
              <a:t>‹#›</a:t>
            </a:fld>
            <a:endParaRPr lang="en-GB"/>
          </a:p>
        </p:txBody>
      </p:sp>
    </p:spTree>
    <p:extLst>
      <p:ext uri="{BB962C8B-B14F-4D97-AF65-F5344CB8AC3E}">
        <p14:creationId xmlns:p14="http://schemas.microsoft.com/office/powerpoint/2010/main" val="520452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8D9D997-E119-4D91-BC6B-09EA410A02AE}" type="datetimeFigureOut">
              <a:rPr lang="en-GB" smtClean="0"/>
              <a:t>02/10/2020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FE4B014-D1C2-4674-87F2-D3860C45EFC3}" type="slidenum">
              <a:rPr lang="en-GB" smtClean="0"/>
              <a:t>‹#›</a:t>
            </a:fld>
            <a:endParaRPr lang="en-GB"/>
          </a:p>
        </p:txBody>
      </p:sp>
    </p:spTree>
    <p:extLst>
      <p:ext uri="{BB962C8B-B14F-4D97-AF65-F5344CB8AC3E}">
        <p14:creationId xmlns:p14="http://schemas.microsoft.com/office/powerpoint/2010/main" val="231570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8D9D997-E119-4D91-BC6B-09EA410A02AE}" type="datetimeFigureOut">
              <a:rPr lang="en-GB" smtClean="0"/>
              <a:t>02/10/2020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FE4B014-D1C2-4674-87F2-D3860C45EFC3}" type="slidenum">
              <a:rPr lang="en-GB" smtClean="0"/>
              <a:t>‹#›</a:t>
            </a:fld>
            <a:endParaRPr lang="en-GB"/>
          </a:p>
        </p:txBody>
      </p:sp>
    </p:spTree>
    <p:extLst>
      <p:ext uri="{BB962C8B-B14F-4D97-AF65-F5344CB8AC3E}">
        <p14:creationId xmlns:p14="http://schemas.microsoft.com/office/powerpoint/2010/main" val="2456399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8D9D997-E119-4D91-BC6B-09EA410A02AE}" type="datetimeFigureOut">
              <a:rPr lang="en-GB" smtClean="0"/>
              <a:t>02/10/2020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FE4B014-D1C2-4674-87F2-D3860C45EFC3}" type="slidenum">
              <a:rPr lang="en-GB" smtClean="0"/>
              <a:t>‹#›</a:t>
            </a:fld>
            <a:endParaRPr lang="en-GB"/>
          </a:p>
        </p:txBody>
      </p:sp>
    </p:spTree>
    <p:extLst>
      <p:ext uri="{BB962C8B-B14F-4D97-AF65-F5344CB8AC3E}">
        <p14:creationId xmlns:p14="http://schemas.microsoft.com/office/powerpoint/2010/main" val="575502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D9D997-E119-4D91-BC6B-09EA410A02AE}" type="datetimeFigureOut">
              <a:rPr lang="en-GB" smtClean="0"/>
              <a:t>02/10/2020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FE4B014-D1C2-4674-87F2-D3860C45EFC3}" type="slidenum">
              <a:rPr lang="en-GB" smtClean="0"/>
              <a:t>‹#›</a:t>
            </a:fld>
            <a:endParaRPr lang="en-GB"/>
          </a:p>
        </p:txBody>
      </p:sp>
    </p:spTree>
    <p:extLst>
      <p:ext uri="{BB962C8B-B14F-4D97-AF65-F5344CB8AC3E}">
        <p14:creationId xmlns:p14="http://schemas.microsoft.com/office/powerpoint/2010/main" val="330240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D9D997-E119-4D91-BC6B-09EA410A02AE}" type="datetimeFigureOut">
              <a:rPr lang="en-GB" smtClean="0"/>
              <a:t>02/10/2020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FE4B014-D1C2-4674-87F2-D3860C45EFC3}" type="slidenum">
              <a:rPr lang="en-GB" smtClean="0"/>
              <a:t>‹#›</a:t>
            </a:fld>
            <a:endParaRPr lang="en-GB"/>
          </a:p>
        </p:txBody>
      </p:sp>
    </p:spTree>
    <p:extLst>
      <p:ext uri="{BB962C8B-B14F-4D97-AF65-F5344CB8AC3E}">
        <p14:creationId xmlns:p14="http://schemas.microsoft.com/office/powerpoint/2010/main" val="2044853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D9D997-E119-4D91-BC6B-09EA410A02AE}" type="datetimeFigureOut">
              <a:rPr lang="en-GB" smtClean="0"/>
              <a:t>02/10/2020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FE4B014-D1C2-4674-87F2-D3860C45EFC3}" type="slidenum">
              <a:rPr lang="en-GB" smtClean="0"/>
              <a:t>‹#›</a:t>
            </a:fld>
            <a:endParaRPr lang="en-GB"/>
          </a:p>
        </p:txBody>
      </p:sp>
    </p:spTree>
    <p:extLst>
      <p:ext uri="{BB962C8B-B14F-4D97-AF65-F5344CB8AC3E}">
        <p14:creationId xmlns:p14="http://schemas.microsoft.com/office/powerpoint/2010/main" val="1735742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D9D997-E119-4D91-BC6B-09EA410A02AE}" type="datetimeFigureOut">
              <a:rPr lang="en-GB" smtClean="0"/>
              <a:t>02/10/2020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E4B014-D1C2-4674-87F2-D3860C45EFC3}" type="slidenum">
              <a:rPr lang="en-GB" smtClean="0"/>
              <a:t>‹#›</a:t>
            </a:fld>
            <a:endParaRPr lang="en-GB"/>
          </a:p>
        </p:txBody>
      </p:sp>
    </p:spTree>
    <p:extLst>
      <p:ext uri="{BB962C8B-B14F-4D97-AF65-F5344CB8AC3E}">
        <p14:creationId xmlns:p14="http://schemas.microsoft.com/office/powerpoint/2010/main" val="3247229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8.png"/><Relationship Id="rId4" Type="http://schemas.openxmlformats.org/officeDocument/2006/relationships/image" Target="../media/image23.png"/><Relationship Id="rId9"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40769"/>
            <a:ext cx="7772400" cy="2259682"/>
          </a:xfrm>
        </p:spPr>
        <p:txBody>
          <a:bodyPr/>
          <a:lstStyle/>
          <a:p>
            <a:r>
              <a:rPr lang="en-GB" dirty="0" smtClean="0"/>
              <a:t>WELCOME TO</a:t>
            </a:r>
            <a:br>
              <a:rPr lang="en-GB" dirty="0" smtClean="0"/>
            </a:br>
            <a:r>
              <a:rPr lang="en-GB" dirty="0" smtClean="0"/>
              <a:t>WJEC LEVEL 3 DIPLOMA IN FOOD SCIENCE AND NUTRITION</a:t>
            </a:r>
            <a:endParaRPr lang="en-GB" dirty="0"/>
          </a:p>
        </p:txBody>
      </p:sp>
      <p:pic>
        <p:nvPicPr>
          <p:cNvPr id="4" name="Eduqas_Powerpoint_Templates_for PPT-1.psd"/>
          <p:cNvPicPr/>
          <p:nvPr/>
        </p:nvPicPr>
        <p:blipFill rotWithShape="1">
          <a:blip r:embed="rId2" cstate="print">
            <a:extLst>
              <a:ext uri="{28A0092B-C50C-407E-A947-70E740481C1C}">
                <a14:useLocalDpi xmlns:a14="http://schemas.microsoft.com/office/drawing/2010/main" val="0"/>
              </a:ext>
            </a:extLst>
          </a:blip>
          <a:srcRect l="82018" t="85304" r="1076" b="1830"/>
          <a:stretch/>
        </p:blipFill>
        <p:spPr bwMode="auto">
          <a:xfrm>
            <a:off x="5796136" y="116632"/>
            <a:ext cx="2592288" cy="1224136"/>
          </a:xfrm>
          <a:prstGeom prst="rect">
            <a:avLst/>
          </a:prstGeom>
          <a:ln>
            <a:noFill/>
          </a:ln>
          <a:extLst>
            <a:ext uri="{53640926-AAD7-44D8-BBD7-CCE9431645EC}">
              <a14:shadowObscured xmlns:a14="http://schemas.microsoft.com/office/drawing/2010/main"/>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3717032"/>
            <a:ext cx="3311352" cy="247329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6056" y="3737942"/>
            <a:ext cx="3382144" cy="2526170"/>
          </a:xfrm>
          <a:prstGeom prst="rect">
            <a:avLst/>
          </a:prstGeom>
        </p:spPr>
      </p:pic>
      <p:pic>
        <p:nvPicPr>
          <p:cNvPr id="6" name="Picture 5"/>
          <p:cNvPicPr>
            <a:picLocks noChangeAspect="1"/>
          </p:cNvPicPr>
          <p:nvPr/>
        </p:nvPicPr>
        <p:blipFill>
          <a:blip r:embed="rId5"/>
          <a:stretch>
            <a:fillRect/>
          </a:stretch>
        </p:blipFill>
        <p:spPr>
          <a:xfrm>
            <a:off x="285649" y="188640"/>
            <a:ext cx="1803949" cy="1839222"/>
          </a:xfrm>
          <a:prstGeom prst="rect">
            <a:avLst/>
          </a:prstGeom>
        </p:spPr>
      </p:pic>
    </p:spTree>
    <p:extLst>
      <p:ext uri="{BB962C8B-B14F-4D97-AF65-F5344CB8AC3E}">
        <p14:creationId xmlns:p14="http://schemas.microsoft.com/office/powerpoint/2010/main" val="22119468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943" y="240770"/>
            <a:ext cx="6480720" cy="1143000"/>
          </a:xfrm>
        </p:spPr>
        <p:txBody>
          <a:bodyPr>
            <a:normAutofit fontScale="90000"/>
          </a:bodyPr>
          <a:lstStyle/>
          <a:p>
            <a:r>
              <a:rPr lang="en-GB" dirty="0" smtClean="0"/>
              <a:t>WHY STUDY WJEC FOOD</a:t>
            </a:r>
            <a:br>
              <a:rPr lang="en-GB" dirty="0" smtClean="0"/>
            </a:br>
            <a:r>
              <a:rPr lang="en-GB" dirty="0" smtClean="0"/>
              <a:t> SCIENCE AND NUTRITION?</a:t>
            </a:r>
            <a:endParaRPr lang="en-GB" dirty="0"/>
          </a:p>
        </p:txBody>
      </p:sp>
      <p:sp>
        <p:nvSpPr>
          <p:cNvPr id="3" name="Content Placeholder 2"/>
          <p:cNvSpPr>
            <a:spLocks noGrp="1"/>
          </p:cNvSpPr>
          <p:nvPr>
            <p:ph idx="1"/>
          </p:nvPr>
        </p:nvSpPr>
        <p:spPr>
          <a:xfrm>
            <a:off x="395536" y="2333406"/>
            <a:ext cx="8229600" cy="4525963"/>
          </a:xfrm>
        </p:spPr>
        <p:txBody>
          <a:bodyPr>
            <a:normAutofit fontScale="85000" lnSpcReduction="20000"/>
          </a:bodyPr>
          <a:lstStyle/>
          <a:p>
            <a:r>
              <a:rPr lang="en-GB" dirty="0" smtClean="0"/>
              <a:t>An understanding of Food science and Nutrition is relevant to many industries and job roles. Over 500,000 people are employed in the UK food and drink sector in roles such as</a:t>
            </a:r>
          </a:p>
          <a:p>
            <a:r>
              <a:rPr lang="en-GB" dirty="0" smtClean="0"/>
              <a:t>Food Technologists, Nutritionists, Butchers, Chefs, Marketing Managers, Food Buyers, Dieticians, Environmental Health Officers, Food Stylists, Sports coaches and Fitness Instructors. Hotels and Restaurants, Food Manufacturers and Government Agencies also use this knowledge to develop menus, food products and policies that support healthy eating initiatives. </a:t>
            </a:r>
          </a:p>
          <a:p>
            <a:endParaRPr lang="en-GB" dirty="0"/>
          </a:p>
        </p:txBody>
      </p:sp>
      <p:pic>
        <p:nvPicPr>
          <p:cNvPr id="4" name="Picture 3"/>
          <p:cNvPicPr>
            <a:picLocks noChangeAspect="1"/>
          </p:cNvPicPr>
          <p:nvPr/>
        </p:nvPicPr>
        <p:blipFill>
          <a:blip r:embed="rId4"/>
          <a:stretch>
            <a:fillRect/>
          </a:stretch>
        </p:blipFill>
        <p:spPr>
          <a:xfrm>
            <a:off x="492293" y="24339"/>
            <a:ext cx="2182557" cy="2225233"/>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95936" y="1553788"/>
            <a:ext cx="609600" cy="609600"/>
          </a:xfrm>
          <a:prstGeom prst="rect">
            <a:avLst/>
          </a:prstGeom>
        </p:spPr>
      </p:pic>
    </p:spTree>
    <p:extLst>
      <p:ext uri="{BB962C8B-B14F-4D97-AF65-F5344CB8AC3E}">
        <p14:creationId xmlns:p14="http://schemas.microsoft.com/office/powerpoint/2010/main" val="10702441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8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40768"/>
            <a:ext cx="8618637"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179513" y="1"/>
            <a:ext cx="1872208" cy="1908816"/>
          </a:xfrm>
          <a:prstGeom prst="rect">
            <a:avLst/>
          </a:prstGeom>
        </p:spPr>
      </p:pic>
    </p:spTree>
    <p:extLst>
      <p:ext uri="{BB962C8B-B14F-4D97-AF65-F5344CB8AC3E}">
        <p14:creationId xmlns:p14="http://schemas.microsoft.com/office/powerpoint/2010/main" val="35951837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What will I study?</a:t>
            </a:r>
            <a:br>
              <a:rPr lang="en-GB" dirty="0" smtClean="0"/>
            </a:br>
            <a:endParaRPr lang="en-GB" dirty="0"/>
          </a:p>
        </p:txBody>
      </p:sp>
      <p:sp>
        <p:nvSpPr>
          <p:cNvPr id="3" name="Content Placeholder 2"/>
          <p:cNvSpPr>
            <a:spLocks noGrp="1"/>
          </p:cNvSpPr>
          <p:nvPr>
            <p:ph idx="1"/>
          </p:nvPr>
        </p:nvSpPr>
        <p:spPr>
          <a:xfrm>
            <a:off x="323528" y="1988840"/>
            <a:ext cx="8229600" cy="4525963"/>
          </a:xfrm>
        </p:spPr>
        <p:txBody>
          <a:bodyPr>
            <a:normAutofit fontScale="85000" lnSpcReduction="20000"/>
          </a:bodyPr>
          <a:lstStyle/>
          <a:p>
            <a:r>
              <a:rPr lang="en-GB" b="1" dirty="0" smtClean="0">
                <a:solidFill>
                  <a:srgbClr val="FF0000"/>
                </a:solidFill>
              </a:rPr>
              <a:t>Unit 1 </a:t>
            </a:r>
            <a:r>
              <a:rPr lang="en-GB" dirty="0" smtClean="0"/>
              <a:t>- Meeting the nutritional needs of specific groups </a:t>
            </a:r>
          </a:p>
          <a:p>
            <a:pPr lvl="1"/>
            <a:r>
              <a:rPr lang="en-GB" dirty="0" smtClean="0"/>
              <a:t>Coursework </a:t>
            </a:r>
            <a:r>
              <a:rPr lang="en-GB" dirty="0" err="1" smtClean="0"/>
              <a:t>eg</a:t>
            </a:r>
            <a:r>
              <a:rPr lang="en-GB" dirty="0" smtClean="0"/>
              <a:t> Improve the menu at a local spa focussing on teenagers.</a:t>
            </a:r>
          </a:p>
          <a:p>
            <a:pPr lvl="1"/>
            <a:r>
              <a:rPr lang="en-GB" dirty="0" smtClean="0"/>
              <a:t>Written exam example questions -  writing a menu/dietary plan for a specific group. </a:t>
            </a:r>
          </a:p>
          <a:p>
            <a:r>
              <a:rPr lang="en-GB" b="1" dirty="0" smtClean="0">
                <a:solidFill>
                  <a:srgbClr val="FF0000"/>
                </a:solidFill>
              </a:rPr>
              <a:t>Unit 2 </a:t>
            </a:r>
            <a:r>
              <a:rPr lang="en-GB" dirty="0" smtClean="0"/>
              <a:t>- Ensuring Food is safe to eat e.g. food poisoning incident. </a:t>
            </a:r>
          </a:p>
          <a:p>
            <a:r>
              <a:rPr lang="en-GB" b="1" dirty="0" smtClean="0">
                <a:solidFill>
                  <a:srgbClr val="FF0000"/>
                </a:solidFill>
              </a:rPr>
              <a:t>Unit 3 </a:t>
            </a:r>
            <a:r>
              <a:rPr lang="en-GB" dirty="0" smtClean="0"/>
              <a:t>- Experimenting to solve Food production problems </a:t>
            </a:r>
            <a:r>
              <a:rPr lang="en-GB" sz="2400" dirty="0" err="1" smtClean="0"/>
              <a:t>eg</a:t>
            </a:r>
            <a:r>
              <a:rPr lang="en-GB" sz="2400" dirty="0" smtClean="0"/>
              <a:t> improve the recipe for Chelsea buns in a local bakery.</a:t>
            </a:r>
          </a:p>
          <a:p>
            <a:r>
              <a:rPr lang="en-GB" b="1" dirty="0" smtClean="0">
                <a:solidFill>
                  <a:srgbClr val="FF0000"/>
                </a:solidFill>
              </a:rPr>
              <a:t>Unit 4 </a:t>
            </a:r>
            <a:r>
              <a:rPr lang="en-GB" dirty="0" smtClean="0"/>
              <a:t>- Current issues in Food Science and Nutrition e.g. the new sugar tax, obesity in the UK.</a:t>
            </a:r>
          </a:p>
          <a:p>
            <a:endParaRPr lang="en-GB" dirty="0"/>
          </a:p>
        </p:txBody>
      </p:sp>
      <p:pic>
        <p:nvPicPr>
          <p:cNvPr id="4" name="Picture 3"/>
          <p:cNvPicPr>
            <a:picLocks noChangeAspect="1"/>
          </p:cNvPicPr>
          <p:nvPr/>
        </p:nvPicPr>
        <p:blipFill>
          <a:blip r:embed="rId4"/>
          <a:stretch>
            <a:fillRect/>
          </a:stretch>
        </p:blipFill>
        <p:spPr>
          <a:xfrm>
            <a:off x="107505" y="0"/>
            <a:ext cx="1950696" cy="1988839"/>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60032" y="1082676"/>
            <a:ext cx="609600" cy="609600"/>
          </a:xfrm>
          <a:prstGeom prst="rect">
            <a:avLst/>
          </a:prstGeom>
        </p:spPr>
      </p:pic>
    </p:spTree>
    <p:extLst>
      <p:ext uri="{BB962C8B-B14F-4D97-AF65-F5344CB8AC3E}">
        <p14:creationId xmlns:p14="http://schemas.microsoft.com/office/powerpoint/2010/main" val="6368371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9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332656"/>
            <a:ext cx="8229600" cy="1143000"/>
          </a:xfrm>
        </p:spPr>
        <p:txBody>
          <a:bodyPr>
            <a:normAutofit fontScale="90000"/>
          </a:bodyPr>
          <a:lstStyle/>
          <a:p>
            <a:r>
              <a:rPr lang="en-GB" dirty="0" smtClean="0"/>
              <a:t>How will I be assessed?</a:t>
            </a:r>
            <a:br>
              <a:rPr lang="en-GB" dirty="0" smtClean="0"/>
            </a:br>
            <a:endParaRPr lang="en-GB" dirty="0"/>
          </a:p>
        </p:txBody>
      </p:sp>
      <p:sp>
        <p:nvSpPr>
          <p:cNvPr id="3" name="Content Placeholder 2"/>
          <p:cNvSpPr>
            <a:spLocks noGrp="1"/>
          </p:cNvSpPr>
          <p:nvPr>
            <p:ph idx="1"/>
          </p:nvPr>
        </p:nvSpPr>
        <p:spPr>
          <a:xfrm>
            <a:off x="395536" y="2204864"/>
            <a:ext cx="8229600" cy="4525963"/>
          </a:xfrm>
        </p:spPr>
        <p:txBody>
          <a:bodyPr>
            <a:normAutofit fontScale="62500" lnSpcReduction="20000"/>
          </a:bodyPr>
          <a:lstStyle/>
          <a:p>
            <a:pPr marL="0" indent="0">
              <a:buNone/>
            </a:pPr>
            <a:r>
              <a:rPr lang="en-GB" sz="3800" b="1" u="sng" dirty="0" smtClean="0">
                <a:solidFill>
                  <a:srgbClr val="FF0000"/>
                </a:solidFill>
              </a:rPr>
              <a:t>YEAR 12</a:t>
            </a:r>
          </a:p>
          <a:p>
            <a:r>
              <a:rPr lang="en-GB" sz="3800" b="1" dirty="0" smtClean="0"/>
              <a:t>Unit 1 –</a:t>
            </a:r>
            <a:r>
              <a:rPr lang="en-GB" sz="3800" dirty="0" smtClean="0"/>
              <a:t>a 90 minute exam</a:t>
            </a:r>
            <a:r>
              <a:rPr lang="en-GB" sz="3800" dirty="0"/>
              <a:t> </a:t>
            </a:r>
            <a:r>
              <a:rPr lang="en-GB" sz="3800" dirty="0" smtClean="0"/>
              <a:t>+ 15 min reading time.</a:t>
            </a:r>
          </a:p>
          <a:p>
            <a:r>
              <a:rPr lang="en-GB" sz="3800" b="1" dirty="0" smtClean="0"/>
              <a:t>Unit 1 Coursework </a:t>
            </a:r>
            <a:r>
              <a:rPr lang="en-GB" sz="3800" dirty="0" smtClean="0"/>
              <a:t>(9.5 hours), which includes a 3.5 hour practical exam. </a:t>
            </a:r>
          </a:p>
          <a:p>
            <a:pPr marL="0" indent="0">
              <a:buNone/>
            </a:pPr>
            <a:r>
              <a:rPr lang="en-GB" sz="3800" b="1" u="sng" dirty="0" smtClean="0">
                <a:solidFill>
                  <a:srgbClr val="FF0000"/>
                </a:solidFill>
              </a:rPr>
              <a:t>YEAR 13</a:t>
            </a:r>
          </a:p>
          <a:p>
            <a:r>
              <a:rPr lang="en-GB" sz="3800" b="1" dirty="0" smtClean="0"/>
              <a:t>Unit 2</a:t>
            </a:r>
            <a:r>
              <a:rPr lang="en-GB" sz="3800" b="1" dirty="0"/>
              <a:t> </a:t>
            </a:r>
            <a:r>
              <a:rPr lang="en-GB" sz="3800" b="1" dirty="0" smtClean="0"/>
              <a:t>- </a:t>
            </a:r>
            <a:r>
              <a:rPr lang="en-GB" sz="3800" dirty="0" smtClean="0"/>
              <a:t>A written assignment on ‘Ensuring food is safe to eat’. 8 hours to complete issued on 1</a:t>
            </a:r>
            <a:r>
              <a:rPr lang="en-GB" sz="3800" baseline="30000" dirty="0" smtClean="0"/>
              <a:t>st</a:t>
            </a:r>
            <a:r>
              <a:rPr lang="en-GB" sz="3800" dirty="0" smtClean="0"/>
              <a:t> May in Year 13.</a:t>
            </a:r>
          </a:p>
          <a:p>
            <a:pPr marL="0" indent="0">
              <a:buNone/>
            </a:pPr>
            <a:r>
              <a:rPr lang="en-GB" sz="3800" dirty="0" smtClean="0"/>
              <a:t>Centres can choose between unit 3 or 4. </a:t>
            </a:r>
          </a:p>
          <a:p>
            <a:r>
              <a:rPr lang="en-GB" sz="3800" b="1" dirty="0" smtClean="0"/>
              <a:t>Unit 3 </a:t>
            </a:r>
            <a:r>
              <a:rPr lang="en-GB" sz="3800" dirty="0" smtClean="0"/>
              <a:t>– 12 hour assessment on Solving Food Production issues.</a:t>
            </a:r>
          </a:p>
          <a:p>
            <a:pPr marL="0" indent="0">
              <a:buNone/>
            </a:pPr>
            <a:r>
              <a:rPr lang="en-US" sz="3800" dirty="0" smtClean="0"/>
              <a:t>or</a:t>
            </a:r>
            <a:endParaRPr lang="en-GB" sz="3800" dirty="0" smtClean="0"/>
          </a:p>
          <a:p>
            <a:r>
              <a:rPr lang="en-GB" sz="3800" b="1" dirty="0" smtClean="0"/>
              <a:t>Unit 4 </a:t>
            </a:r>
            <a:r>
              <a:rPr lang="en-GB" sz="3800" dirty="0" smtClean="0"/>
              <a:t>– 14 hour written report on current issues in Food Science and Nutrition.</a:t>
            </a:r>
          </a:p>
          <a:p>
            <a:endParaRPr lang="en-GB" dirty="0"/>
          </a:p>
        </p:txBody>
      </p:sp>
      <p:pic>
        <p:nvPicPr>
          <p:cNvPr id="4" name="Picture 3"/>
          <p:cNvPicPr>
            <a:picLocks noChangeAspect="1"/>
          </p:cNvPicPr>
          <p:nvPr/>
        </p:nvPicPr>
        <p:blipFill>
          <a:blip r:embed="rId2"/>
          <a:stretch>
            <a:fillRect/>
          </a:stretch>
        </p:blipFill>
        <p:spPr>
          <a:xfrm>
            <a:off x="179512" y="1"/>
            <a:ext cx="2021325" cy="2060848"/>
          </a:xfrm>
          <a:prstGeom prst="rect">
            <a:avLst/>
          </a:prstGeom>
        </p:spPr>
      </p:pic>
    </p:spTree>
    <p:extLst>
      <p:ext uri="{BB962C8B-B14F-4D97-AF65-F5344CB8AC3E}">
        <p14:creationId xmlns:p14="http://schemas.microsoft.com/office/powerpoint/2010/main" val="40404613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192642"/>
            <a:ext cx="8229600" cy="1143000"/>
          </a:xfrm>
        </p:spPr>
        <p:txBody>
          <a:bodyPr/>
          <a:lstStyle/>
          <a:p>
            <a:r>
              <a:rPr lang="en-US" dirty="0" smtClean="0"/>
              <a:t>How are the marks awarded</a:t>
            </a: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77755002"/>
              </p:ext>
            </p:extLst>
          </p:nvPr>
        </p:nvGraphicFramePr>
        <p:xfrm>
          <a:off x="2411760" y="1772816"/>
          <a:ext cx="6214469" cy="4693920"/>
        </p:xfrm>
        <a:graphic>
          <a:graphicData uri="http://schemas.openxmlformats.org/drawingml/2006/table">
            <a:tbl>
              <a:tblPr firstRow="1" firstCol="1" bandRow="1"/>
              <a:tblGrid>
                <a:gridCol w="1651837">
                  <a:extLst>
                    <a:ext uri="{9D8B030D-6E8A-4147-A177-3AD203B41FA5}">
                      <a16:colId xmlns:a16="http://schemas.microsoft.com/office/drawing/2014/main" val="2573875649"/>
                    </a:ext>
                  </a:extLst>
                </a:gridCol>
                <a:gridCol w="1401558">
                  <a:extLst>
                    <a:ext uri="{9D8B030D-6E8A-4147-A177-3AD203B41FA5}">
                      <a16:colId xmlns:a16="http://schemas.microsoft.com/office/drawing/2014/main" val="4017457447"/>
                    </a:ext>
                  </a:extLst>
                </a:gridCol>
                <a:gridCol w="1009262">
                  <a:extLst>
                    <a:ext uri="{9D8B030D-6E8A-4147-A177-3AD203B41FA5}">
                      <a16:colId xmlns:a16="http://schemas.microsoft.com/office/drawing/2014/main" val="358634240"/>
                    </a:ext>
                  </a:extLst>
                </a:gridCol>
                <a:gridCol w="900420">
                  <a:extLst>
                    <a:ext uri="{9D8B030D-6E8A-4147-A177-3AD203B41FA5}">
                      <a16:colId xmlns:a16="http://schemas.microsoft.com/office/drawing/2014/main" val="158245227"/>
                    </a:ext>
                  </a:extLst>
                </a:gridCol>
                <a:gridCol w="436532">
                  <a:extLst>
                    <a:ext uri="{9D8B030D-6E8A-4147-A177-3AD203B41FA5}">
                      <a16:colId xmlns:a16="http://schemas.microsoft.com/office/drawing/2014/main" val="2566433714"/>
                    </a:ext>
                  </a:extLst>
                </a:gridCol>
                <a:gridCol w="407430">
                  <a:extLst>
                    <a:ext uri="{9D8B030D-6E8A-4147-A177-3AD203B41FA5}">
                      <a16:colId xmlns:a16="http://schemas.microsoft.com/office/drawing/2014/main" val="1454516523"/>
                    </a:ext>
                  </a:extLst>
                </a:gridCol>
                <a:gridCol w="407430">
                  <a:extLst>
                    <a:ext uri="{9D8B030D-6E8A-4147-A177-3AD203B41FA5}">
                      <a16:colId xmlns:a16="http://schemas.microsoft.com/office/drawing/2014/main" val="1109009237"/>
                    </a:ext>
                  </a:extLst>
                </a:gridCol>
              </a:tblGrid>
              <a:tr h="318334">
                <a:tc>
                  <a:txBody>
                    <a:bodyPr/>
                    <a:lstStyle/>
                    <a:p>
                      <a:pPr>
                        <a:spcAft>
                          <a:spcPts val="0"/>
                        </a:spcAft>
                      </a:pPr>
                      <a:r>
                        <a:rPr lang="en-GB" sz="1100" b="1">
                          <a:effectLst/>
                          <a:latin typeface="Arial" panose="020B0604020202020204" pitchFamily="34" charset="0"/>
                          <a:ea typeface="MS Mincho"/>
                          <a:cs typeface="Times New Roman" panose="02020603050405020304" pitchFamily="18" charset="0"/>
                        </a:rPr>
                        <a:t> </a:t>
                      </a:r>
                      <a:endParaRPr lang="en-GB" sz="1100">
                        <a:effectLst/>
                        <a:latin typeface="Cambria" panose="02040503050406030204" pitchFamily="18" charset="0"/>
                        <a:ea typeface="MS Mincho"/>
                        <a:cs typeface="Times New Roman" panose="02020603050405020304" pitchFamily="18" charset="0"/>
                      </a:endParaRP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Arial" panose="020B0604020202020204" pitchFamily="34" charset="0"/>
                          <a:ea typeface="MS Mincho"/>
                          <a:cs typeface="Times New Roman" panose="02020603050405020304" pitchFamily="18" charset="0"/>
                        </a:rPr>
                        <a:t>Time</a:t>
                      </a:r>
                      <a:endParaRPr lang="en-GB" sz="1100">
                        <a:effectLst/>
                        <a:latin typeface="Cambria" panose="02040503050406030204" pitchFamily="18" charset="0"/>
                        <a:ea typeface="MS Mincho"/>
                        <a:cs typeface="Times New Roman" panose="02020603050405020304" pitchFamily="18" charset="0"/>
                      </a:endParaRP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Arial" panose="020B0604020202020204" pitchFamily="34" charset="0"/>
                          <a:ea typeface="MS Mincho"/>
                          <a:cs typeface="Times New Roman" panose="02020603050405020304" pitchFamily="18" charset="0"/>
                        </a:rPr>
                        <a:t>% of final grade</a:t>
                      </a:r>
                      <a:endParaRPr lang="en-GB" sz="1100">
                        <a:effectLst/>
                        <a:latin typeface="Cambria" panose="02040503050406030204" pitchFamily="18" charset="0"/>
                        <a:ea typeface="MS Mincho"/>
                        <a:cs typeface="Times New Roman" panose="02020603050405020304" pitchFamily="18" charset="0"/>
                      </a:endParaRP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Arial" panose="020B0604020202020204" pitchFamily="34" charset="0"/>
                          <a:ea typeface="MS Mincho"/>
                          <a:cs typeface="Times New Roman" panose="02020603050405020304" pitchFamily="18" charset="0"/>
                        </a:rPr>
                        <a:t>marking</a:t>
                      </a:r>
                      <a:endParaRPr lang="en-GB" sz="1100">
                        <a:effectLst/>
                        <a:latin typeface="Cambria" panose="02040503050406030204" pitchFamily="18" charset="0"/>
                        <a:ea typeface="MS Mincho"/>
                        <a:cs typeface="Times New Roman" panose="02020603050405020304" pitchFamily="18" charset="0"/>
                      </a:endParaRP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Arial" panose="020B0604020202020204" pitchFamily="34" charset="0"/>
                          <a:ea typeface="MS Mincho"/>
                          <a:cs typeface="Times New Roman" panose="02020603050405020304" pitchFamily="18" charset="0"/>
                        </a:rPr>
                        <a:t>D</a:t>
                      </a:r>
                      <a:endParaRPr lang="en-GB" sz="1100">
                        <a:effectLst/>
                        <a:latin typeface="Cambria" panose="02040503050406030204" pitchFamily="18" charset="0"/>
                        <a:ea typeface="MS Mincho"/>
                        <a:cs typeface="Times New Roman" panose="02020603050405020304" pitchFamily="18" charset="0"/>
                      </a:endParaRPr>
                    </a:p>
                    <a:p>
                      <a:pPr>
                        <a:spcAft>
                          <a:spcPts val="0"/>
                        </a:spcAft>
                      </a:pPr>
                      <a:r>
                        <a:rPr lang="en-GB" sz="1100">
                          <a:effectLst/>
                          <a:latin typeface="Arial" panose="020B0604020202020204" pitchFamily="34" charset="0"/>
                          <a:ea typeface="MS Mincho"/>
                          <a:cs typeface="Times New Roman" panose="02020603050405020304" pitchFamily="18" charset="0"/>
                        </a:rPr>
                        <a:t>UMS</a:t>
                      </a:r>
                      <a:endParaRPr lang="en-GB" sz="1100">
                        <a:effectLst/>
                        <a:latin typeface="Cambria" panose="02040503050406030204" pitchFamily="18" charset="0"/>
                        <a:ea typeface="MS Mincho"/>
                        <a:cs typeface="Times New Roman" panose="02020603050405020304" pitchFamily="18" charset="0"/>
                      </a:endParaRP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Arial" panose="020B0604020202020204" pitchFamily="34" charset="0"/>
                          <a:ea typeface="MS Mincho"/>
                          <a:cs typeface="Times New Roman" panose="02020603050405020304" pitchFamily="18" charset="0"/>
                        </a:rPr>
                        <a:t>M</a:t>
                      </a:r>
                      <a:endParaRPr lang="en-GB" sz="1100">
                        <a:effectLst/>
                        <a:latin typeface="Cambria" panose="02040503050406030204" pitchFamily="18" charset="0"/>
                        <a:ea typeface="MS Mincho"/>
                        <a:cs typeface="Times New Roman" panose="02020603050405020304" pitchFamily="18" charset="0"/>
                      </a:endParaRP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Arial" panose="020B0604020202020204" pitchFamily="34" charset="0"/>
                          <a:ea typeface="MS Mincho"/>
                          <a:cs typeface="Times New Roman" panose="02020603050405020304" pitchFamily="18" charset="0"/>
                        </a:rPr>
                        <a:t>P</a:t>
                      </a:r>
                      <a:endParaRPr lang="en-GB" sz="1100">
                        <a:effectLst/>
                        <a:latin typeface="Cambria" panose="02040503050406030204" pitchFamily="18" charset="0"/>
                        <a:ea typeface="MS Mincho"/>
                        <a:cs typeface="Times New Roman" panose="02020603050405020304" pitchFamily="18" charset="0"/>
                      </a:endParaRP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8745618"/>
                  </a:ext>
                </a:extLst>
              </a:tr>
              <a:tr h="335257">
                <a:tc>
                  <a:txBody>
                    <a:bodyPr/>
                    <a:lstStyle/>
                    <a:p>
                      <a:pPr>
                        <a:spcAft>
                          <a:spcPts val="0"/>
                        </a:spcAft>
                      </a:pPr>
                      <a:r>
                        <a:rPr lang="en-GB" sz="1100" b="1" dirty="0">
                          <a:effectLst/>
                          <a:latin typeface="Arial" panose="020B0604020202020204" pitchFamily="34" charset="0"/>
                          <a:ea typeface="MS Mincho"/>
                          <a:cs typeface="Times New Roman" panose="02020603050405020304" pitchFamily="18" charset="0"/>
                        </a:rPr>
                        <a:t>Unit 1</a:t>
                      </a:r>
                      <a:r>
                        <a:rPr lang="en-GB" sz="1100" dirty="0">
                          <a:effectLst/>
                          <a:latin typeface="Arial" panose="020B0604020202020204" pitchFamily="34" charset="0"/>
                          <a:ea typeface="MS Mincho"/>
                          <a:cs typeface="Times New Roman" panose="02020603050405020304" pitchFamily="18" charset="0"/>
                        </a:rPr>
                        <a:t> exam</a:t>
                      </a:r>
                      <a:endParaRPr lang="en-GB" sz="1100" dirty="0">
                        <a:effectLst/>
                        <a:latin typeface="Cambria" panose="02040503050406030204" pitchFamily="18" charset="0"/>
                        <a:ea typeface="MS Mincho"/>
                        <a:cs typeface="Times New Roman" panose="02020603050405020304" pitchFamily="18" charset="0"/>
                      </a:endParaRP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b="1">
                          <a:effectLst/>
                          <a:latin typeface="Arial" panose="020B0604020202020204" pitchFamily="34" charset="0"/>
                          <a:ea typeface="MS Mincho"/>
                          <a:cs typeface="Times New Roman" panose="02020603050405020304" pitchFamily="18" charset="0"/>
                        </a:rPr>
                        <a:t>90min + 15 m</a:t>
                      </a:r>
                      <a:r>
                        <a:rPr lang="en-GB" sz="1100">
                          <a:effectLst/>
                          <a:latin typeface="Arial" panose="020B0604020202020204" pitchFamily="34" charset="0"/>
                          <a:ea typeface="MS Mincho"/>
                          <a:cs typeface="Times New Roman" panose="02020603050405020304" pitchFamily="18" charset="0"/>
                        </a:rPr>
                        <a:t> reading time</a:t>
                      </a:r>
                      <a:endParaRPr lang="en-GB" sz="1100">
                        <a:effectLst/>
                        <a:latin typeface="Cambria" panose="02040503050406030204" pitchFamily="18" charset="0"/>
                        <a:ea typeface="MS Mincho"/>
                        <a:cs typeface="Times New Roman" panose="02020603050405020304" pitchFamily="18" charset="0"/>
                      </a:endParaRP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Arial" panose="020B0604020202020204" pitchFamily="34" charset="0"/>
                          <a:ea typeface="MS Mincho"/>
                          <a:cs typeface="Times New Roman" panose="02020603050405020304" pitchFamily="18" charset="0"/>
                        </a:rPr>
                        <a:t>25</a:t>
                      </a:r>
                      <a:endParaRPr lang="en-GB" sz="1100">
                        <a:effectLst/>
                        <a:latin typeface="Cambria" panose="02040503050406030204" pitchFamily="18" charset="0"/>
                        <a:ea typeface="MS Mincho"/>
                        <a:cs typeface="Times New Roman" panose="02020603050405020304" pitchFamily="18" charset="0"/>
                      </a:endParaRP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Arial" panose="020B0604020202020204" pitchFamily="34" charset="0"/>
                          <a:ea typeface="MS Mincho"/>
                          <a:cs typeface="Times New Roman" panose="02020603050405020304" pitchFamily="18" charset="0"/>
                        </a:rPr>
                        <a:t>external</a:t>
                      </a:r>
                      <a:endParaRPr lang="en-GB" sz="1100">
                        <a:effectLst/>
                        <a:latin typeface="Cambria" panose="02040503050406030204" pitchFamily="18" charset="0"/>
                        <a:ea typeface="MS Mincho"/>
                        <a:cs typeface="Times New Roman" panose="02020603050405020304" pitchFamily="18" charset="0"/>
                      </a:endParaRP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Arial" panose="020B0604020202020204" pitchFamily="34" charset="0"/>
                          <a:ea typeface="MS Mincho"/>
                          <a:cs typeface="Times New Roman" panose="02020603050405020304" pitchFamily="18" charset="0"/>
                        </a:rPr>
                        <a:t>80</a:t>
                      </a:r>
                      <a:endParaRPr lang="en-GB" sz="1100">
                        <a:effectLst/>
                        <a:latin typeface="Cambria" panose="02040503050406030204" pitchFamily="18" charset="0"/>
                        <a:ea typeface="MS Mincho"/>
                        <a:cs typeface="Times New Roman" panose="02020603050405020304" pitchFamily="18" charset="0"/>
                      </a:endParaRP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Arial" panose="020B0604020202020204" pitchFamily="34" charset="0"/>
                          <a:ea typeface="MS Mincho"/>
                          <a:cs typeface="Times New Roman" panose="02020603050405020304" pitchFamily="18" charset="0"/>
                        </a:rPr>
                        <a:t>60</a:t>
                      </a:r>
                      <a:endParaRPr lang="en-GB" sz="1100">
                        <a:effectLst/>
                        <a:latin typeface="Cambria" panose="02040503050406030204" pitchFamily="18" charset="0"/>
                        <a:ea typeface="MS Mincho"/>
                        <a:cs typeface="Times New Roman" panose="02020603050405020304" pitchFamily="18" charset="0"/>
                      </a:endParaRP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Arial" panose="020B0604020202020204" pitchFamily="34" charset="0"/>
                          <a:ea typeface="MS Mincho"/>
                          <a:cs typeface="Times New Roman" panose="02020603050405020304" pitchFamily="18" charset="0"/>
                        </a:rPr>
                        <a:t>40</a:t>
                      </a:r>
                      <a:endParaRPr lang="en-GB" sz="1100">
                        <a:effectLst/>
                        <a:latin typeface="Cambria" panose="02040503050406030204" pitchFamily="18" charset="0"/>
                        <a:ea typeface="MS Mincho"/>
                        <a:cs typeface="Times New Roman" panose="02020603050405020304" pitchFamily="18" charset="0"/>
                      </a:endParaRP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0499005"/>
                  </a:ext>
                </a:extLst>
              </a:tr>
              <a:tr h="1005770">
                <a:tc>
                  <a:txBody>
                    <a:bodyPr/>
                    <a:lstStyle/>
                    <a:p>
                      <a:pPr>
                        <a:spcAft>
                          <a:spcPts val="0"/>
                        </a:spcAft>
                      </a:pPr>
                      <a:r>
                        <a:rPr lang="en-GB" sz="1100" b="1">
                          <a:effectLst/>
                          <a:latin typeface="Arial" panose="020B0604020202020204" pitchFamily="34" charset="0"/>
                          <a:ea typeface="MS Mincho"/>
                          <a:cs typeface="Times New Roman" panose="02020603050405020304" pitchFamily="18" charset="0"/>
                        </a:rPr>
                        <a:t>Unit 1</a:t>
                      </a:r>
                      <a:r>
                        <a:rPr lang="en-GB" sz="1100">
                          <a:effectLst/>
                          <a:latin typeface="Arial" panose="020B0604020202020204" pitchFamily="34" charset="0"/>
                          <a:ea typeface="MS Mincho"/>
                          <a:cs typeface="Times New Roman" panose="02020603050405020304" pitchFamily="18" charset="0"/>
                        </a:rPr>
                        <a:t> timed assessment – </a:t>
                      </a:r>
                      <a:endParaRPr lang="en-GB" sz="1100">
                        <a:effectLst/>
                        <a:latin typeface="Cambria" panose="02040503050406030204" pitchFamily="18" charset="0"/>
                        <a:ea typeface="MS Mincho"/>
                        <a:cs typeface="Times New Roman" panose="02020603050405020304" pitchFamily="18" charset="0"/>
                      </a:endParaRP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b="1">
                          <a:effectLst/>
                          <a:latin typeface="Arial" panose="020B0604020202020204" pitchFamily="34" charset="0"/>
                          <a:ea typeface="MS Mincho"/>
                          <a:cs typeface="Times New Roman" panose="02020603050405020304" pitchFamily="18" charset="0"/>
                        </a:rPr>
                        <a:t>9.5 hours</a:t>
                      </a:r>
                      <a:endParaRPr lang="en-GB" sz="1100">
                        <a:effectLst/>
                        <a:latin typeface="Cambria" panose="02040503050406030204" pitchFamily="18" charset="0"/>
                        <a:ea typeface="MS Mincho"/>
                        <a:cs typeface="Times New Roman" panose="02020603050405020304" pitchFamily="18" charset="0"/>
                      </a:endParaRPr>
                    </a:p>
                    <a:p>
                      <a:pPr>
                        <a:spcAft>
                          <a:spcPts val="0"/>
                        </a:spcAft>
                      </a:pPr>
                      <a:r>
                        <a:rPr lang="en-GB" sz="1100">
                          <a:effectLst/>
                          <a:latin typeface="Arial" panose="020B0604020202020204" pitchFamily="34" charset="0"/>
                          <a:ea typeface="MS Mincho"/>
                          <a:cs typeface="Times New Roman" panose="02020603050405020304" pitchFamily="18" charset="0"/>
                        </a:rPr>
                        <a:t>includes a practical exam. 3 hours planning, 3.5 hours making and 3 hours evaluation.</a:t>
                      </a:r>
                      <a:endParaRPr lang="en-GB" sz="1100">
                        <a:effectLst/>
                        <a:latin typeface="Cambria" panose="02040503050406030204" pitchFamily="18" charset="0"/>
                        <a:ea typeface="MS Mincho"/>
                        <a:cs typeface="Times New Roman" panose="02020603050405020304" pitchFamily="18" charset="0"/>
                      </a:endParaRP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Arial" panose="020B0604020202020204" pitchFamily="34" charset="0"/>
                          <a:ea typeface="MS Mincho"/>
                          <a:cs typeface="Times New Roman" panose="02020603050405020304" pitchFamily="18" charset="0"/>
                        </a:rPr>
                        <a:t>25</a:t>
                      </a:r>
                      <a:endParaRPr lang="en-GB" sz="1100">
                        <a:effectLst/>
                        <a:latin typeface="Cambria" panose="02040503050406030204" pitchFamily="18" charset="0"/>
                        <a:ea typeface="MS Mincho"/>
                        <a:cs typeface="Times New Roman" panose="02020603050405020304" pitchFamily="18" charset="0"/>
                      </a:endParaRP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Arial" panose="020B0604020202020204" pitchFamily="34" charset="0"/>
                          <a:ea typeface="MS Mincho"/>
                          <a:cs typeface="Times New Roman" panose="02020603050405020304" pitchFamily="18" charset="0"/>
                        </a:rPr>
                        <a:t>internal</a:t>
                      </a:r>
                      <a:endParaRPr lang="en-GB" sz="1100">
                        <a:effectLst/>
                        <a:latin typeface="Cambria" panose="02040503050406030204" pitchFamily="18" charset="0"/>
                        <a:ea typeface="MS Mincho"/>
                        <a:cs typeface="Times New Roman" panose="02020603050405020304" pitchFamily="18" charset="0"/>
                      </a:endParaRP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Cambria" panose="02040503050406030204" pitchFamily="18" charset="0"/>
                          <a:ea typeface="MS Mincho"/>
                          <a:cs typeface="Times New Roman" panose="02020603050405020304" pitchFamily="18" charset="0"/>
                        </a:rPr>
                        <a:t>80</a:t>
                      </a: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Cambria" panose="02040503050406030204" pitchFamily="18" charset="0"/>
                          <a:ea typeface="MS Mincho"/>
                          <a:cs typeface="Times New Roman" panose="02020603050405020304" pitchFamily="18" charset="0"/>
                        </a:rPr>
                        <a:t>60</a:t>
                      </a: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Cambria" panose="02040503050406030204" pitchFamily="18" charset="0"/>
                          <a:ea typeface="MS Mincho"/>
                          <a:cs typeface="Times New Roman" panose="02020603050405020304" pitchFamily="18" charset="0"/>
                        </a:rPr>
                        <a:t>40</a:t>
                      </a: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7720630"/>
                  </a:ext>
                </a:extLst>
              </a:tr>
              <a:tr h="1173398">
                <a:tc>
                  <a:txBody>
                    <a:bodyPr/>
                    <a:lstStyle/>
                    <a:p>
                      <a:pPr>
                        <a:spcAft>
                          <a:spcPts val="0"/>
                        </a:spcAft>
                      </a:pPr>
                      <a:r>
                        <a:rPr lang="en-GB" sz="1100" b="1">
                          <a:effectLst/>
                          <a:latin typeface="Arial" panose="020B0604020202020204" pitchFamily="34" charset="0"/>
                          <a:ea typeface="MS Mincho"/>
                          <a:cs typeface="Times New Roman" panose="02020603050405020304" pitchFamily="18" charset="0"/>
                        </a:rPr>
                        <a:t>Unit 2</a:t>
                      </a:r>
                      <a:r>
                        <a:rPr lang="en-GB" sz="1100">
                          <a:effectLst/>
                          <a:latin typeface="Arial" panose="020B0604020202020204" pitchFamily="34" charset="0"/>
                          <a:ea typeface="MS Mincho"/>
                          <a:cs typeface="Times New Roman" panose="02020603050405020304" pitchFamily="18" charset="0"/>
                        </a:rPr>
                        <a:t> </a:t>
                      </a:r>
                      <a:endParaRPr lang="en-GB" sz="1100">
                        <a:effectLst/>
                        <a:latin typeface="Cambria" panose="02040503050406030204" pitchFamily="18" charset="0"/>
                        <a:ea typeface="MS Mincho"/>
                        <a:cs typeface="Times New Roman" panose="02020603050405020304" pitchFamily="18" charset="0"/>
                      </a:endParaRPr>
                    </a:p>
                    <a:p>
                      <a:pPr>
                        <a:spcAft>
                          <a:spcPts val="0"/>
                        </a:spcAft>
                      </a:pPr>
                      <a:r>
                        <a:rPr lang="en-GB" sz="1100">
                          <a:effectLst/>
                          <a:latin typeface="Arial" panose="020B0604020202020204" pitchFamily="34" charset="0"/>
                          <a:ea typeface="MS Mincho"/>
                          <a:cs typeface="Times New Roman" panose="02020603050405020304" pitchFamily="18" charset="0"/>
                        </a:rPr>
                        <a:t>– A written assignment on ‘Ensuring food is safe to eat’</a:t>
                      </a:r>
                      <a:endParaRPr lang="en-GB" sz="1100">
                        <a:effectLst/>
                        <a:latin typeface="Cambria" panose="02040503050406030204" pitchFamily="18" charset="0"/>
                        <a:ea typeface="MS Mincho"/>
                        <a:cs typeface="Times New Roman" panose="02020603050405020304" pitchFamily="18" charset="0"/>
                      </a:endParaRPr>
                    </a:p>
                    <a:p>
                      <a:pPr>
                        <a:spcAft>
                          <a:spcPts val="0"/>
                        </a:spcAft>
                      </a:pPr>
                      <a:r>
                        <a:rPr lang="en-GB" sz="1100">
                          <a:effectLst/>
                          <a:latin typeface="Arial" panose="020B0604020202020204" pitchFamily="34" charset="0"/>
                          <a:ea typeface="MS Mincho"/>
                          <a:cs typeface="Times New Roman" panose="02020603050405020304" pitchFamily="18" charset="0"/>
                        </a:rPr>
                        <a:t>Issued on May 1</a:t>
                      </a:r>
                      <a:r>
                        <a:rPr lang="en-GB" sz="1100" baseline="30000">
                          <a:effectLst/>
                          <a:latin typeface="Arial" panose="020B0604020202020204" pitchFamily="34" charset="0"/>
                          <a:ea typeface="MS Mincho"/>
                          <a:cs typeface="Times New Roman" panose="02020603050405020304" pitchFamily="18" charset="0"/>
                        </a:rPr>
                        <a:t>st</a:t>
                      </a:r>
                      <a:r>
                        <a:rPr lang="en-GB" sz="1100">
                          <a:effectLst/>
                          <a:latin typeface="Arial" panose="020B0604020202020204" pitchFamily="34" charset="0"/>
                          <a:ea typeface="MS Mincho"/>
                          <a:cs typeface="Times New Roman" panose="02020603050405020304" pitchFamily="18" charset="0"/>
                        </a:rPr>
                        <a:t> completed within 3 weeks of being opened.</a:t>
                      </a:r>
                      <a:endParaRPr lang="en-GB" sz="1100">
                        <a:effectLst/>
                        <a:latin typeface="Cambria" panose="02040503050406030204" pitchFamily="18" charset="0"/>
                        <a:ea typeface="MS Mincho"/>
                        <a:cs typeface="Times New Roman" panose="02020603050405020304" pitchFamily="18" charset="0"/>
                      </a:endParaRP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b="1">
                          <a:effectLst/>
                          <a:latin typeface="Arial" panose="020B0604020202020204" pitchFamily="34" charset="0"/>
                          <a:ea typeface="MS Mincho"/>
                          <a:cs typeface="Times New Roman" panose="02020603050405020304" pitchFamily="18" charset="0"/>
                        </a:rPr>
                        <a:t>8 hours</a:t>
                      </a:r>
                      <a:endParaRPr lang="en-GB" sz="1100">
                        <a:effectLst/>
                        <a:latin typeface="Cambria" panose="02040503050406030204" pitchFamily="18" charset="0"/>
                        <a:ea typeface="MS Mincho"/>
                        <a:cs typeface="Times New Roman" panose="02020603050405020304" pitchFamily="18" charset="0"/>
                      </a:endParaRP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Arial" panose="020B0604020202020204" pitchFamily="34" charset="0"/>
                          <a:ea typeface="MS Mincho"/>
                          <a:cs typeface="Times New Roman" panose="02020603050405020304" pitchFamily="18" charset="0"/>
                        </a:rPr>
                        <a:t>25</a:t>
                      </a:r>
                      <a:endParaRPr lang="en-GB" sz="1100">
                        <a:effectLst/>
                        <a:latin typeface="Cambria" panose="02040503050406030204" pitchFamily="18" charset="0"/>
                        <a:ea typeface="MS Mincho"/>
                        <a:cs typeface="Times New Roman" panose="02020603050405020304" pitchFamily="18" charset="0"/>
                      </a:endParaRP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Arial" panose="020B0604020202020204" pitchFamily="34" charset="0"/>
                          <a:ea typeface="MS Mincho"/>
                          <a:cs typeface="Times New Roman" panose="02020603050405020304" pitchFamily="18" charset="0"/>
                        </a:rPr>
                        <a:t>external</a:t>
                      </a:r>
                      <a:endParaRPr lang="en-GB" sz="1100">
                        <a:effectLst/>
                        <a:latin typeface="Cambria" panose="02040503050406030204" pitchFamily="18" charset="0"/>
                        <a:ea typeface="MS Mincho"/>
                        <a:cs typeface="Times New Roman" panose="02020603050405020304" pitchFamily="18" charset="0"/>
                      </a:endParaRP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Cambria" panose="02040503050406030204" pitchFamily="18" charset="0"/>
                          <a:ea typeface="MS Mincho"/>
                          <a:cs typeface="Times New Roman" panose="02020603050405020304" pitchFamily="18" charset="0"/>
                        </a:rPr>
                        <a:t>80</a:t>
                      </a: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Cambria" panose="02040503050406030204" pitchFamily="18" charset="0"/>
                          <a:ea typeface="MS Mincho"/>
                          <a:cs typeface="Times New Roman" panose="02020603050405020304" pitchFamily="18" charset="0"/>
                        </a:rPr>
                        <a:t>60</a:t>
                      </a: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Cambria" panose="02040503050406030204" pitchFamily="18" charset="0"/>
                          <a:ea typeface="MS Mincho"/>
                          <a:cs typeface="Times New Roman" panose="02020603050405020304" pitchFamily="18" charset="0"/>
                        </a:rPr>
                        <a:t>40</a:t>
                      </a: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7881842"/>
                  </a:ext>
                </a:extLst>
              </a:tr>
              <a:tr h="1508654">
                <a:tc>
                  <a:txBody>
                    <a:bodyPr/>
                    <a:lstStyle/>
                    <a:p>
                      <a:pPr>
                        <a:spcAft>
                          <a:spcPts val="0"/>
                        </a:spcAft>
                      </a:pPr>
                      <a:r>
                        <a:rPr lang="en-GB" sz="1100" b="1">
                          <a:effectLst/>
                          <a:latin typeface="Arial" panose="020B0604020202020204" pitchFamily="34" charset="0"/>
                          <a:ea typeface="MS Mincho"/>
                          <a:cs typeface="Times New Roman" panose="02020603050405020304" pitchFamily="18" charset="0"/>
                        </a:rPr>
                        <a:t>Unit 3 or 4</a:t>
                      </a:r>
                      <a:endParaRPr lang="en-GB" sz="1100">
                        <a:effectLst/>
                        <a:latin typeface="Cambria" panose="02040503050406030204" pitchFamily="18" charset="0"/>
                        <a:ea typeface="MS Mincho"/>
                        <a:cs typeface="Times New Roman" panose="02020603050405020304" pitchFamily="18" charset="0"/>
                      </a:endParaRPr>
                    </a:p>
                    <a:p>
                      <a:pPr>
                        <a:spcAft>
                          <a:spcPts val="0"/>
                        </a:spcAft>
                      </a:pPr>
                      <a:r>
                        <a:rPr lang="en-GB" sz="1100" b="1">
                          <a:effectLst/>
                          <a:latin typeface="Arial" panose="020B0604020202020204" pitchFamily="34" charset="0"/>
                          <a:ea typeface="MS Mincho"/>
                          <a:cs typeface="Times New Roman" panose="02020603050405020304" pitchFamily="18" charset="0"/>
                        </a:rPr>
                        <a:t>Unit 3</a:t>
                      </a:r>
                      <a:r>
                        <a:rPr lang="en-GB" sz="1100">
                          <a:effectLst/>
                          <a:latin typeface="Arial" panose="020B0604020202020204" pitchFamily="34" charset="0"/>
                          <a:ea typeface="MS Mincho"/>
                          <a:cs typeface="Times New Roman" panose="02020603050405020304" pitchFamily="18" charset="0"/>
                        </a:rPr>
                        <a:t> –experimenting to solve food production problems</a:t>
                      </a:r>
                      <a:endParaRPr lang="en-GB" sz="1100">
                        <a:effectLst/>
                        <a:latin typeface="Cambria" panose="02040503050406030204" pitchFamily="18" charset="0"/>
                        <a:ea typeface="MS Mincho"/>
                        <a:cs typeface="Times New Roman" panose="02020603050405020304" pitchFamily="18" charset="0"/>
                      </a:endParaRPr>
                    </a:p>
                    <a:p>
                      <a:pPr>
                        <a:spcAft>
                          <a:spcPts val="0"/>
                        </a:spcAft>
                      </a:pPr>
                      <a:r>
                        <a:rPr lang="en-GB" sz="1100" b="1">
                          <a:effectLst/>
                          <a:latin typeface="Arial" panose="020B0604020202020204" pitchFamily="34" charset="0"/>
                          <a:ea typeface="MS Mincho"/>
                          <a:cs typeface="Times New Roman" panose="02020603050405020304" pitchFamily="18" charset="0"/>
                        </a:rPr>
                        <a:t>Unit 4</a:t>
                      </a:r>
                      <a:r>
                        <a:rPr lang="en-GB" sz="1100">
                          <a:effectLst/>
                          <a:latin typeface="Arial" panose="020B0604020202020204" pitchFamily="34" charset="0"/>
                          <a:ea typeface="MS Mincho"/>
                          <a:cs typeface="Times New Roman" panose="02020603050405020304" pitchFamily="18" charset="0"/>
                        </a:rPr>
                        <a:t> - current issues in food science and nutrition.</a:t>
                      </a:r>
                      <a:endParaRPr lang="en-GB" sz="1100">
                        <a:effectLst/>
                        <a:latin typeface="Cambria" panose="02040503050406030204" pitchFamily="18" charset="0"/>
                        <a:ea typeface="MS Mincho"/>
                        <a:cs typeface="Times New Roman" panose="02020603050405020304" pitchFamily="18" charset="0"/>
                      </a:endParaRP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b="1">
                          <a:effectLst/>
                          <a:latin typeface="Arial" panose="020B0604020202020204" pitchFamily="34" charset="0"/>
                          <a:ea typeface="MS Mincho"/>
                          <a:cs typeface="Times New Roman" panose="02020603050405020304" pitchFamily="18" charset="0"/>
                        </a:rPr>
                        <a:t>12 hour</a:t>
                      </a:r>
                      <a:endParaRPr lang="en-GB" sz="1100">
                        <a:effectLst/>
                        <a:latin typeface="Cambria" panose="02040503050406030204" pitchFamily="18" charset="0"/>
                        <a:ea typeface="MS Mincho"/>
                        <a:cs typeface="Times New Roman" panose="02020603050405020304" pitchFamily="18" charset="0"/>
                      </a:endParaRPr>
                    </a:p>
                    <a:p>
                      <a:pPr>
                        <a:spcAft>
                          <a:spcPts val="0"/>
                        </a:spcAft>
                      </a:pPr>
                      <a:r>
                        <a:rPr lang="en-GB" sz="1100" b="1">
                          <a:effectLst/>
                          <a:latin typeface="Arial" panose="020B0604020202020204" pitchFamily="34" charset="0"/>
                          <a:ea typeface="MS Mincho"/>
                          <a:cs typeface="Times New Roman" panose="02020603050405020304" pitchFamily="18" charset="0"/>
                        </a:rPr>
                        <a:t> </a:t>
                      </a:r>
                      <a:endParaRPr lang="en-GB" sz="1100">
                        <a:effectLst/>
                        <a:latin typeface="Cambria" panose="02040503050406030204" pitchFamily="18" charset="0"/>
                        <a:ea typeface="MS Mincho"/>
                        <a:cs typeface="Times New Roman" panose="02020603050405020304" pitchFamily="18" charset="0"/>
                      </a:endParaRPr>
                    </a:p>
                    <a:p>
                      <a:pPr>
                        <a:spcAft>
                          <a:spcPts val="0"/>
                        </a:spcAft>
                      </a:pPr>
                      <a:r>
                        <a:rPr lang="en-GB" sz="1100" b="1">
                          <a:effectLst/>
                          <a:latin typeface="Arial" panose="020B0604020202020204" pitchFamily="34" charset="0"/>
                          <a:ea typeface="MS Mincho"/>
                          <a:cs typeface="Times New Roman" panose="02020603050405020304" pitchFamily="18" charset="0"/>
                        </a:rPr>
                        <a:t> </a:t>
                      </a:r>
                      <a:endParaRPr lang="en-GB" sz="1100">
                        <a:effectLst/>
                        <a:latin typeface="Cambria" panose="02040503050406030204" pitchFamily="18" charset="0"/>
                        <a:ea typeface="MS Mincho"/>
                        <a:cs typeface="Times New Roman" panose="02020603050405020304" pitchFamily="18" charset="0"/>
                      </a:endParaRPr>
                    </a:p>
                    <a:p>
                      <a:pPr>
                        <a:spcAft>
                          <a:spcPts val="0"/>
                        </a:spcAft>
                      </a:pPr>
                      <a:r>
                        <a:rPr lang="en-GB" sz="1100" b="1">
                          <a:effectLst/>
                          <a:latin typeface="Arial" panose="020B0604020202020204" pitchFamily="34" charset="0"/>
                          <a:ea typeface="MS Mincho"/>
                          <a:cs typeface="Times New Roman" panose="02020603050405020304" pitchFamily="18" charset="0"/>
                        </a:rPr>
                        <a:t> </a:t>
                      </a:r>
                      <a:endParaRPr lang="en-GB" sz="1100">
                        <a:effectLst/>
                        <a:latin typeface="Cambria" panose="02040503050406030204" pitchFamily="18" charset="0"/>
                        <a:ea typeface="MS Mincho"/>
                        <a:cs typeface="Times New Roman" panose="02020603050405020304" pitchFamily="18" charset="0"/>
                      </a:endParaRPr>
                    </a:p>
                    <a:p>
                      <a:pPr>
                        <a:spcAft>
                          <a:spcPts val="0"/>
                        </a:spcAft>
                      </a:pPr>
                      <a:r>
                        <a:rPr lang="en-GB" sz="1100" b="1">
                          <a:effectLst/>
                          <a:latin typeface="Arial" panose="020B0604020202020204" pitchFamily="34" charset="0"/>
                          <a:ea typeface="MS Mincho"/>
                          <a:cs typeface="Times New Roman" panose="02020603050405020304" pitchFamily="18" charset="0"/>
                        </a:rPr>
                        <a:t>14 hours</a:t>
                      </a:r>
                      <a:endParaRPr lang="en-GB" sz="1100">
                        <a:effectLst/>
                        <a:latin typeface="Cambria" panose="02040503050406030204" pitchFamily="18" charset="0"/>
                        <a:ea typeface="MS Mincho"/>
                        <a:cs typeface="Times New Roman" panose="02020603050405020304" pitchFamily="18" charset="0"/>
                      </a:endParaRPr>
                    </a:p>
                    <a:p>
                      <a:pPr>
                        <a:spcAft>
                          <a:spcPts val="0"/>
                        </a:spcAft>
                      </a:pPr>
                      <a:r>
                        <a:rPr lang="en-GB" sz="1100" b="1">
                          <a:effectLst/>
                          <a:latin typeface="Arial" panose="020B0604020202020204" pitchFamily="34" charset="0"/>
                          <a:ea typeface="MS Mincho"/>
                          <a:cs typeface="Times New Roman" panose="02020603050405020304" pitchFamily="18" charset="0"/>
                        </a:rPr>
                        <a:t> </a:t>
                      </a:r>
                      <a:endParaRPr lang="en-GB" sz="1100">
                        <a:effectLst/>
                        <a:latin typeface="Cambria" panose="02040503050406030204" pitchFamily="18" charset="0"/>
                        <a:ea typeface="MS Mincho"/>
                        <a:cs typeface="Times New Roman" panose="02020603050405020304" pitchFamily="18" charset="0"/>
                      </a:endParaRPr>
                    </a:p>
                    <a:p>
                      <a:pPr>
                        <a:spcAft>
                          <a:spcPts val="0"/>
                        </a:spcAft>
                      </a:pPr>
                      <a:r>
                        <a:rPr lang="en-GB" sz="1100" b="1">
                          <a:effectLst/>
                          <a:latin typeface="Arial" panose="020B0604020202020204" pitchFamily="34" charset="0"/>
                          <a:ea typeface="MS Mincho"/>
                          <a:cs typeface="Times New Roman" panose="02020603050405020304" pitchFamily="18" charset="0"/>
                        </a:rPr>
                        <a:t> </a:t>
                      </a:r>
                      <a:endParaRPr lang="en-GB" sz="1100">
                        <a:effectLst/>
                        <a:latin typeface="Cambria" panose="02040503050406030204" pitchFamily="18" charset="0"/>
                        <a:ea typeface="MS Mincho"/>
                        <a:cs typeface="Times New Roman" panose="02020603050405020304" pitchFamily="18" charset="0"/>
                      </a:endParaRPr>
                    </a:p>
                    <a:p>
                      <a:pPr>
                        <a:spcAft>
                          <a:spcPts val="0"/>
                        </a:spcAft>
                      </a:pPr>
                      <a:r>
                        <a:rPr lang="en-GB" sz="1100" b="1">
                          <a:effectLst/>
                          <a:latin typeface="Arial" panose="020B0604020202020204" pitchFamily="34" charset="0"/>
                          <a:ea typeface="MS Mincho"/>
                          <a:cs typeface="Times New Roman" panose="02020603050405020304" pitchFamily="18" charset="0"/>
                        </a:rPr>
                        <a:t> </a:t>
                      </a:r>
                      <a:endParaRPr lang="en-GB" sz="1100">
                        <a:effectLst/>
                        <a:latin typeface="Cambria" panose="02040503050406030204" pitchFamily="18" charset="0"/>
                        <a:ea typeface="MS Mincho"/>
                        <a:cs typeface="Times New Roman" panose="02020603050405020304" pitchFamily="18" charset="0"/>
                      </a:endParaRPr>
                    </a:p>
                    <a:p>
                      <a:pPr>
                        <a:spcAft>
                          <a:spcPts val="0"/>
                        </a:spcAft>
                      </a:pPr>
                      <a:r>
                        <a:rPr lang="en-GB" sz="1100" b="1">
                          <a:effectLst/>
                          <a:latin typeface="Arial" panose="020B0604020202020204" pitchFamily="34" charset="0"/>
                          <a:ea typeface="MS Mincho"/>
                          <a:cs typeface="Times New Roman" panose="02020603050405020304" pitchFamily="18" charset="0"/>
                        </a:rPr>
                        <a:t> </a:t>
                      </a:r>
                      <a:endParaRPr lang="en-GB" sz="1100">
                        <a:effectLst/>
                        <a:latin typeface="Cambria" panose="02040503050406030204" pitchFamily="18" charset="0"/>
                        <a:ea typeface="MS Mincho"/>
                        <a:cs typeface="Times New Roman" panose="02020603050405020304" pitchFamily="18" charset="0"/>
                      </a:endParaRP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Arial" panose="020B0604020202020204" pitchFamily="34" charset="0"/>
                          <a:ea typeface="MS Mincho"/>
                          <a:cs typeface="Times New Roman" panose="02020603050405020304" pitchFamily="18" charset="0"/>
                        </a:rPr>
                        <a:t>25</a:t>
                      </a:r>
                      <a:endParaRPr lang="en-GB" sz="1100">
                        <a:effectLst/>
                        <a:latin typeface="Cambria" panose="02040503050406030204" pitchFamily="18" charset="0"/>
                        <a:ea typeface="MS Mincho"/>
                        <a:cs typeface="Times New Roman" panose="02020603050405020304" pitchFamily="18" charset="0"/>
                      </a:endParaRPr>
                    </a:p>
                    <a:p>
                      <a:pPr>
                        <a:spcAft>
                          <a:spcPts val="0"/>
                        </a:spcAft>
                      </a:pPr>
                      <a:r>
                        <a:rPr lang="en-GB" sz="1100">
                          <a:effectLst/>
                          <a:latin typeface="Arial" panose="020B0604020202020204" pitchFamily="34" charset="0"/>
                          <a:ea typeface="MS Mincho"/>
                          <a:cs typeface="Times New Roman" panose="02020603050405020304" pitchFamily="18" charset="0"/>
                        </a:rPr>
                        <a:t> </a:t>
                      </a:r>
                      <a:endParaRPr lang="en-GB" sz="1100">
                        <a:effectLst/>
                        <a:latin typeface="Cambria" panose="02040503050406030204" pitchFamily="18" charset="0"/>
                        <a:ea typeface="MS Mincho"/>
                        <a:cs typeface="Times New Roman" panose="02020603050405020304" pitchFamily="18" charset="0"/>
                      </a:endParaRPr>
                    </a:p>
                    <a:p>
                      <a:pPr>
                        <a:spcAft>
                          <a:spcPts val="0"/>
                        </a:spcAft>
                      </a:pPr>
                      <a:r>
                        <a:rPr lang="en-GB" sz="1100">
                          <a:effectLst/>
                          <a:latin typeface="Arial" panose="020B0604020202020204" pitchFamily="34" charset="0"/>
                          <a:ea typeface="MS Mincho"/>
                          <a:cs typeface="Times New Roman" panose="02020603050405020304" pitchFamily="18" charset="0"/>
                        </a:rPr>
                        <a:t> </a:t>
                      </a:r>
                      <a:endParaRPr lang="en-GB" sz="1100">
                        <a:effectLst/>
                        <a:latin typeface="Cambria" panose="02040503050406030204" pitchFamily="18" charset="0"/>
                        <a:ea typeface="MS Mincho"/>
                        <a:cs typeface="Times New Roman" panose="02020603050405020304" pitchFamily="18" charset="0"/>
                      </a:endParaRPr>
                    </a:p>
                    <a:p>
                      <a:pPr>
                        <a:spcAft>
                          <a:spcPts val="0"/>
                        </a:spcAft>
                      </a:pPr>
                      <a:r>
                        <a:rPr lang="en-GB" sz="1100">
                          <a:effectLst/>
                          <a:latin typeface="Arial" panose="020B0604020202020204" pitchFamily="34" charset="0"/>
                          <a:ea typeface="MS Mincho"/>
                          <a:cs typeface="Times New Roman" panose="02020603050405020304" pitchFamily="18" charset="0"/>
                        </a:rPr>
                        <a:t> </a:t>
                      </a:r>
                      <a:endParaRPr lang="en-GB" sz="1100">
                        <a:effectLst/>
                        <a:latin typeface="Cambria" panose="02040503050406030204" pitchFamily="18" charset="0"/>
                        <a:ea typeface="MS Mincho"/>
                        <a:cs typeface="Times New Roman" panose="02020603050405020304" pitchFamily="18" charset="0"/>
                      </a:endParaRPr>
                    </a:p>
                    <a:p>
                      <a:pPr>
                        <a:spcAft>
                          <a:spcPts val="0"/>
                        </a:spcAft>
                      </a:pPr>
                      <a:r>
                        <a:rPr lang="en-GB" sz="1100">
                          <a:effectLst/>
                          <a:latin typeface="Arial" panose="020B0604020202020204" pitchFamily="34" charset="0"/>
                          <a:ea typeface="MS Mincho"/>
                          <a:cs typeface="Times New Roman" panose="02020603050405020304" pitchFamily="18" charset="0"/>
                        </a:rPr>
                        <a:t>25</a:t>
                      </a:r>
                      <a:endParaRPr lang="en-GB" sz="1100">
                        <a:effectLst/>
                        <a:latin typeface="Cambria" panose="02040503050406030204" pitchFamily="18" charset="0"/>
                        <a:ea typeface="MS Mincho"/>
                        <a:cs typeface="Times New Roman" panose="02020603050405020304" pitchFamily="18" charset="0"/>
                      </a:endParaRP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Arial" panose="020B0604020202020204" pitchFamily="34" charset="0"/>
                          <a:ea typeface="MS Mincho"/>
                          <a:cs typeface="Times New Roman" panose="02020603050405020304" pitchFamily="18" charset="0"/>
                        </a:rPr>
                        <a:t>Internal</a:t>
                      </a:r>
                      <a:endParaRPr lang="en-GB" sz="1100">
                        <a:effectLst/>
                        <a:latin typeface="Cambria" panose="02040503050406030204" pitchFamily="18" charset="0"/>
                        <a:ea typeface="MS Mincho"/>
                        <a:cs typeface="Times New Roman" panose="02020603050405020304" pitchFamily="18" charset="0"/>
                      </a:endParaRPr>
                    </a:p>
                    <a:p>
                      <a:pPr>
                        <a:spcAft>
                          <a:spcPts val="0"/>
                        </a:spcAft>
                      </a:pPr>
                      <a:r>
                        <a:rPr lang="en-GB" sz="1100">
                          <a:effectLst/>
                          <a:latin typeface="Arial" panose="020B0604020202020204" pitchFamily="34" charset="0"/>
                          <a:ea typeface="MS Mincho"/>
                          <a:cs typeface="Times New Roman" panose="02020603050405020304" pitchFamily="18" charset="0"/>
                        </a:rPr>
                        <a:t> </a:t>
                      </a:r>
                      <a:endParaRPr lang="en-GB" sz="1100">
                        <a:effectLst/>
                        <a:latin typeface="Cambria" panose="02040503050406030204" pitchFamily="18" charset="0"/>
                        <a:ea typeface="MS Mincho"/>
                        <a:cs typeface="Times New Roman" panose="02020603050405020304" pitchFamily="18" charset="0"/>
                      </a:endParaRPr>
                    </a:p>
                    <a:p>
                      <a:pPr>
                        <a:spcAft>
                          <a:spcPts val="0"/>
                        </a:spcAft>
                      </a:pPr>
                      <a:r>
                        <a:rPr lang="en-GB" sz="1100">
                          <a:effectLst/>
                          <a:latin typeface="Arial" panose="020B0604020202020204" pitchFamily="34" charset="0"/>
                          <a:ea typeface="MS Mincho"/>
                          <a:cs typeface="Times New Roman" panose="02020603050405020304" pitchFamily="18" charset="0"/>
                        </a:rPr>
                        <a:t> </a:t>
                      </a:r>
                      <a:endParaRPr lang="en-GB" sz="1100">
                        <a:effectLst/>
                        <a:latin typeface="Cambria" panose="02040503050406030204" pitchFamily="18" charset="0"/>
                        <a:ea typeface="MS Mincho"/>
                        <a:cs typeface="Times New Roman" panose="02020603050405020304" pitchFamily="18" charset="0"/>
                      </a:endParaRPr>
                    </a:p>
                    <a:p>
                      <a:pPr>
                        <a:spcAft>
                          <a:spcPts val="0"/>
                        </a:spcAft>
                      </a:pPr>
                      <a:r>
                        <a:rPr lang="en-GB" sz="1100">
                          <a:effectLst/>
                          <a:latin typeface="Arial" panose="020B0604020202020204" pitchFamily="34" charset="0"/>
                          <a:ea typeface="MS Mincho"/>
                          <a:cs typeface="Times New Roman" panose="02020603050405020304" pitchFamily="18" charset="0"/>
                        </a:rPr>
                        <a:t> </a:t>
                      </a:r>
                      <a:endParaRPr lang="en-GB" sz="1100">
                        <a:effectLst/>
                        <a:latin typeface="Cambria" panose="02040503050406030204" pitchFamily="18" charset="0"/>
                        <a:ea typeface="MS Mincho"/>
                        <a:cs typeface="Times New Roman" panose="02020603050405020304" pitchFamily="18" charset="0"/>
                      </a:endParaRPr>
                    </a:p>
                    <a:p>
                      <a:pPr>
                        <a:spcAft>
                          <a:spcPts val="0"/>
                        </a:spcAft>
                      </a:pPr>
                      <a:r>
                        <a:rPr lang="en-GB" sz="1100">
                          <a:effectLst/>
                          <a:latin typeface="Arial" panose="020B0604020202020204" pitchFamily="34" charset="0"/>
                          <a:ea typeface="MS Mincho"/>
                          <a:cs typeface="Times New Roman" panose="02020603050405020304" pitchFamily="18" charset="0"/>
                        </a:rPr>
                        <a:t>internal</a:t>
                      </a:r>
                      <a:endParaRPr lang="en-GB" sz="1100">
                        <a:effectLst/>
                        <a:latin typeface="Cambria" panose="02040503050406030204" pitchFamily="18" charset="0"/>
                        <a:ea typeface="MS Mincho"/>
                        <a:cs typeface="Times New Roman" panose="02020603050405020304" pitchFamily="18" charset="0"/>
                      </a:endParaRP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Cambria" panose="02040503050406030204" pitchFamily="18" charset="0"/>
                          <a:ea typeface="MS Mincho"/>
                          <a:cs typeface="Times New Roman" panose="02020603050405020304" pitchFamily="18" charset="0"/>
                        </a:rPr>
                        <a:t>80</a:t>
                      </a:r>
                    </a:p>
                    <a:p>
                      <a:pPr>
                        <a:spcAft>
                          <a:spcPts val="0"/>
                        </a:spcAft>
                      </a:pPr>
                      <a:r>
                        <a:rPr lang="en-GB" sz="1100">
                          <a:effectLst/>
                          <a:latin typeface="Cambria" panose="02040503050406030204" pitchFamily="18" charset="0"/>
                          <a:ea typeface="MS Mincho"/>
                          <a:cs typeface="Times New Roman" panose="02020603050405020304" pitchFamily="18" charset="0"/>
                        </a:rPr>
                        <a:t> </a:t>
                      </a:r>
                    </a:p>
                    <a:p>
                      <a:pPr>
                        <a:spcAft>
                          <a:spcPts val="0"/>
                        </a:spcAft>
                      </a:pPr>
                      <a:r>
                        <a:rPr lang="en-GB" sz="1100">
                          <a:effectLst/>
                          <a:latin typeface="Cambria" panose="02040503050406030204" pitchFamily="18" charset="0"/>
                          <a:ea typeface="MS Mincho"/>
                          <a:cs typeface="Times New Roman" panose="02020603050405020304" pitchFamily="18" charset="0"/>
                        </a:rPr>
                        <a:t> </a:t>
                      </a:r>
                    </a:p>
                    <a:p>
                      <a:pPr>
                        <a:spcAft>
                          <a:spcPts val="0"/>
                        </a:spcAft>
                      </a:pPr>
                      <a:r>
                        <a:rPr lang="en-GB" sz="1100">
                          <a:effectLst/>
                          <a:latin typeface="Cambria" panose="02040503050406030204" pitchFamily="18" charset="0"/>
                          <a:ea typeface="MS Mincho"/>
                          <a:cs typeface="Times New Roman" panose="02020603050405020304" pitchFamily="18" charset="0"/>
                        </a:rPr>
                        <a:t> </a:t>
                      </a:r>
                    </a:p>
                    <a:p>
                      <a:pPr>
                        <a:spcAft>
                          <a:spcPts val="0"/>
                        </a:spcAft>
                      </a:pPr>
                      <a:r>
                        <a:rPr lang="en-GB" sz="1100">
                          <a:effectLst/>
                          <a:latin typeface="Cambria" panose="02040503050406030204" pitchFamily="18" charset="0"/>
                          <a:ea typeface="MS Mincho"/>
                          <a:cs typeface="Times New Roman" panose="02020603050405020304" pitchFamily="18" charset="0"/>
                        </a:rPr>
                        <a:t>80</a:t>
                      </a: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Cambria" panose="02040503050406030204" pitchFamily="18" charset="0"/>
                          <a:ea typeface="MS Mincho"/>
                          <a:cs typeface="Times New Roman" panose="02020603050405020304" pitchFamily="18" charset="0"/>
                        </a:rPr>
                        <a:t>60</a:t>
                      </a:r>
                    </a:p>
                    <a:p>
                      <a:pPr>
                        <a:spcAft>
                          <a:spcPts val="0"/>
                        </a:spcAft>
                      </a:pPr>
                      <a:r>
                        <a:rPr lang="en-GB" sz="1100">
                          <a:effectLst/>
                          <a:latin typeface="Cambria" panose="02040503050406030204" pitchFamily="18" charset="0"/>
                          <a:ea typeface="MS Mincho"/>
                          <a:cs typeface="Times New Roman" panose="02020603050405020304" pitchFamily="18" charset="0"/>
                        </a:rPr>
                        <a:t> </a:t>
                      </a:r>
                    </a:p>
                    <a:p>
                      <a:pPr>
                        <a:spcAft>
                          <a:spcPts val="0"/>
                        </a:spcAft>
                      </a:pPr>
                      <a:r>
                        <a:rPr lang="en-GB" sz="1100">
                          <a:effectLst/>
                          <a:latin typeface="Cambria" panose="02040503050406030204" pitchFamily="18" charset="0"/>
                          <a:ea typeface="MS Mincho"/>
                          <a:cs typeface="Times New Roman" panose="02020603050405020304" pitchFamily="18" charset="0"/>
                        </a:rPr>
                        <a:t> </a:t>
                      </a:r>
                    </a:p>
                    <a:p>
                      <a:pPr>
                        <a:spcAft>
                          <a:spcPts val="0"/>
                        </a:spcAft>
                      </a:pPr>
                      <a:r>
                        <a:rPr lang="en-GB" sz="1100">
                          <a:effectLst/>
                          <a:latin typeface="Cambria" panose="02040503050406030204" pitchFamily="18" charset="0"/>
                          <a:ea typeface="MS Mincho"/>
                          <a:cs typeface="Times New Roman" panose="02020603050405020304" pitchFamily="18" charset="0"/>
                        </a:rPr>
                        <a:t> </a:t>
                      </a:r>
                    </a:p>
                    <a:p>
                      <a:pPr>
                        <a:spcAft>
                          <a:spcPts val="0"/>
                        </a:spcAft>
                      </a:pPr>
                      <a:r>
                        <a:rPr lang="en-GB" sz="1100">
                          <a:effectLst/>
                          <a:latin typeface="Cambria" panose="02040503050406030204" pitchFamily="18" charset="0"/>
                          <a:ea typeface="MS Mincho"/>
                          <a:cs typeface="Times New Roman" panose="02020603050405020304" pitchFamily="18" charset="0"/>
                        </a:rPr>
                        <a:t>60</a:t>
                      </a: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Cambria" panose="02040503050406030204" pitchFamily="18" charset="0"/>
                          <a:ea typeface="MS Mincho"/>
                          <a:cs typeface="Times New Roman" panose="02020603050405020304" pitchFamily="18" charset="0"/>
                        </a:rPr>
                        <a:t>40</a:t>
                      </a:r>
                    </a:p>
                    <a:p>
                      <a:pPr>
                        <a:spcAft>
                          <a:spcPts val="0"/>
                        </a:spcAft>
                      </a:pPr>
                      <a:r>
                        <a:rPr lang="en-GB" sz="1100">
                          <a:effectLst/>
                          <a:latin typeface="Cambria" panose="02040503050406030204" pitchFamily="18" charset="0"/>
                          <a:ea typeface="MS Mincho"/>
                          <a:cs typeface="Times New Roman" panose="02020603050405020304" pitchFamily="18" charset="0"/>
                        </a:rPr>
                        <a:t> </a:t>
                      </a:r>
                    </a:p>
                    <a:p>
                      <a:pPr>
                        <a:spcAft>
                          <a:spcPts val="0"/>
                        </a:spcAft>
                      </a:pPr>
                      <a:r>
                        <a:rPr lang="en-GB" sz="1100">
                          <a:effectLst/>
                          <a:latin typeface="Cambria" panose="02040503050406030204" pitchFamily="18" charset="0"/>
                          <a:ea typeface="MS Mincho"/>
                          <a:cs typeface="Times New Roman" panose="02020603050405020304" pitchFamily="18" charset="0"/>
                        </a:rPr>
                        <a:t> </a:t>
                      </a:r>
                    </a:p>
                    <a:p>
                      <a:pPr>
                        <a:spcAft>
                          <a:spcPts val="0"/>
                        </a:spcAft>
                      </a:pPr>
                      <a:r>
                        <a:rPr lang="en-GB" sz="1100">
                          <a:effectLst/>
                          <a:latin typeface="Cambria" panose="02040503050406030204" pitchFamily="18" charset="0"/>
                          <a:ea typeface="MS Mincho"/>
                          <a:cs typeface="Times New Roman" panose="02020603050405020304" pitchFamily="18" charset="0"/>
                        </a:rPr>
                        <a:t> </a:t>
                      </a:r>
                    </a:p>
                    <a:p>
                      <a:pPr>
                        <a:spcAft>
                          <a:spcPts val="0"/>
                        </a:spcAft>
                      </a:pPr>
                      <a:r>
                        <a:rPr lang="en-GB" sz="1100">
                          <a:effectLst/>
                          <a:latin typeface="Cambria" panose="02040503050406030204" pitchFamily="18" charset="0"/>
                          <a:ea typeface="MS Mincho"/>
                          <a:cs typeface="Times New Roman" panose="02020603050405020304" pitchFamily="18" charset="0"/>
                        </a:rPr>
                        <a:t>40</a:t>
                      </a: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8702265"/>
                  </a:ext>
                </a:extLst>
              </a:tr>
              <a:tr h="167628">
                <a:tc>
                  <a:txBody>
                    <a:bodyPr/>
                    <a:lstStyle/>
                    <a:p>
                      <a:pPr>
                        <a:spcAft>
                          <a:spcPts val="0"/>
                        </a:spcAft>
                      </a:pPr>
                      <a:r>
                        <a:rPr lang="en-GB" sz="1100" b="1">
                          <a:effectLst/>
                          <a:latin typeface="Arial" panose="020B0604020202020204" pitchFamily="34" charset="0"/>
                          <a:ea typeface="MS Mincho"/>
                          <a:cs typeface="Times New Roman" panose="02020603050405020304" pitchFamily="18" charset="0"/>
                        </a:rPr>
                        <a:t>total</a:t>
                      </a:r>
                      <a:endParaRPr lang="en-GB" sz="1100">
                        <a:effectLst/>
                        <a:latin typeface="Cambria" panose="02040503050406030204" pitchFamily="18" charset="0"/>
                        <a:ea typeface="MS Mincho"/>
                        <a:cs typeface="Times New Roman" panose="02020603050405020304" pitchFamily="18" charset="0"/>
                      </a:endParaRP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b="1" dirty="0">
                          <a:effectLst/>
                          <a:latin typeface="Arial" panose="020B0604020202020204" pitchFamily="34" charset="0"/>
                          <a:ea typeface="MS Mincho"/>
                          <a:cs typeface="Times New Roman" panose="02020603050405020304" pitchFamily="18" charset="0"/>
                        </a:rPr>
                        <a:t> </a:t>
                      </a:r>
                      <a:endParaRPr lang="en-GB" sz="1100" dirty="0">
                        <a:effectLst/>
                        <a:latin typeface="Cambria" panose="02040503050406030204" pitchFamily="18" charset="0"/>
                        <a:ea typeface="MS Mincho"/>
                        <a:cs typeface="Times New Roman" panose="02020603050405020304" pitchFamily="18" charset="0"/>
                      </a:endParaRP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Arial" panose="020B0604020202020204" pitchFamily="34" charset="0"/>
                          <a:ea typeface="MS Mincho"/>
                          <a:cs typeface="Times New Roman" panose="02020603050405020304" pitchFamily="18" charset="0"/>
                        </a:rPr>
                        <a:t> </a:t>
                      </a:r>
                      <a:endParaRPr lang="en-GB" sz="1100">
                        <a:effectLst/>
                        <a:latin typeface="Cambria" panose="02040503050406030204" pitchFamily="18" charset="0"/>
                        <a:ea typeface="MS Mincho"/>
                        <a:cs typeface="Times New Roman" panose="02020603050405020304" pitchFamily="18" charset="0"/>
                      </a:endParaRP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Arial" panose="020B0604020202020204" pitchFamily="34" charset="0"/>
                          <a:ea typeface="MS Mincho"/>
                          <a:cs typeface="Times New Roman" panose="02020603050405020304" pitchFamily="18" charset="0"/>
                        </a:rPr>
                        <a:t> </a:t>
                      </a:r>
                      <a:endParaRPr lang="en-GB" sz="1100">
                        <a:effectLst/>
                        <a:latin typeface="Cambria" panose="02040503050406030204" pitchFamily="18" charset="0"/>
                        <a:ea typeface="MS Mincho"/>
                        <a:cs typeface="Times New Roman" panose="02020603050405020304" pitchFamily="18" charset="0"/>
                      </a:endParaRP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Cambria" panose="02040503050406030204" pitchFamily="18" charset="0"/>
                          <a:ea typeface="MS Mincho"/>
                          <a:cs typeface="Times New Roman" panose="02020603050405020304" pitchFamily="18" charset="0"/>
                        </a:rPr>
                        <a:t>320</a:t>
                      </a: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Cambria" panose="02040503050406030204" pitchFamily="18" charset="0"/>
                          <a:ea typeface="MS Mincho"/>
                          <a:cs typeface="Times New Roman" panose="02020603050405020304" pitchFamily="18" charset="0"/>
                        </a:rPr>
                        <a:t>240</a:t>
                      </a: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dirty="0">
                          <a:effectLst/>
                          <a:latin typeface="Cambria" panose="02040503050406030204" pitchFamily="18" charset="0"/>
                          <a:ea typeface="MS Mincho"/>
                          <a:cs typeface="Times New Roman" panose="02020603050405020304" pitchFamily="18" charset="0"/>
                        </a:rPr>
                        <a:t>160</a:t>
                      </a:r>
                    </a:p>
                  </a:txBody>
                  <a:tcPr marL="62861" marR="62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1098856"/>
                  </a:ext>
                </a:extLst>
              </a:tr>
            </a:tbl>
          </a:graphicData>
        </a:graphic>
      </p:graphicFrame>
      <p:pic>
        <p:nvPicPr>
          <p:cNvPr id="3" name="Picture 2"/>
          <p:cNvPicPr>
            <a:picLocks noChangeAspect="1"/>
          </p:cNvPicPr>
          <p:nvPr/>
        </p:nvPicPr>
        <p:blipFill>
          <a:blip r:embed="rId2"/>
          <a:stretch>
            <a:fillRect/>
          </a:stretch>
        </p:blipFill>
        <p:spPr>
          <a:xfrm>
            <a:off x="107504" y="12062"/>
            <a:ext cx="2182557" cy="2225233"/>
          </a:xfrm>
          <a:prstGeom prst="rect">
            <a:avLst/>
          </a:prstGeom>
        </p:spPr>
      </p:pic>
    </p:spTree>
    <p:extLst>
      <p:ext uri="{BB962C8B-B14F-4D97-AF65-F5344CB8AC3E}">
        <p14:creationId xmlns:p14="http://schemas.microsoft.com/office/powerpoint/2010/main" val="381316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a:t>
            </a:r>
            <a:r>
              <a:rPr lang="en-GB" dirty="0" smtClean="0"/>
              <a:t>NIVERSITY</a:t>
            </a:r>
            <a:endParaRPr lang="en-GB" dirty="0"/>
          </a:p>
        </p:txBody>
      </p:sp>
      <p:sp>
        <p:nvSpPr>
          <p:cNvPr id="3" name="Content Placeholder 2"/>
          <p:cNvSpPr>
            <a:spLocks noGrp="1"/>
          </p:cNvSpPr>
          <p:nvPr>
            <p:ph idx="1"/>
          </p:nvPr>
        </p:nvSpPr>
        <p:spPr>
          <a:xfrm>
            <a:off x="928582" y="2420888"/>
            <a:ext cx="8229600" cy="4525963"/>
          </a:xfrm>
        </p:spPr>
        <p:txBody>
          <a:bodyPr>
            <a:normAutofit fontScale="85000" lnSpcReduction="20000"/>
          </a:bodyPr>
          <a:lstStyle/>
          <a:p>
            <a:r>
              <a:rPr lang="en-GB" dirty="0" smtClean="0"/>
              <a:t>UCAS points</a:t>
            </a:r>
          </a:p>
          <a:p>
            <a:r>
              <a:rPr lang="en-GB" dirty="0" smtClean="0"/>
              <a:t>D* = 56 (A*)</a:t>
            </a:r>
          </a:p>
          <a:p>
            <a:r>
              <a:rPr lang="en-GB" dirty="0" smtClean="0"/>
              <a:t>D = 48 (A)</a:t>
            </a:r>
          </a:p>
          <a:p>
            <a:r>
              <a:rPr lang="en-GB" dirty="0" smtClean="0"/>
              <a:t>M = 32 (C)</a:t>
            </a:r>
          </a:p>
          <a:p>
            <a:r>
              <a:rPr lang="en-GB" dirty="0" smtClean="0"/>
              <a:t>P = 16 (E)</a:t>
            </a:r>
          </a:p>
          <a:p>
            <a:r>
              <a:rPr lang="en-GB" dirty="0" smtClean="0"/>
              <a:t>The 1 year certificate will receive half these points.</a:t>
            </a:r>
          </a:p>
          <a:p>
            <a:pPr marL="0" indent="0">
              <a:buNone/>
            </a:pPr>
            <a:endParaRPr lang="en-GB" dirty="0" smtClean="0"/>
          </a:p>
          <a:p>
            <a:r>
              <a:rPr lang="en-GB" dirty="0" smtClean="0"/>
              <a:t>Universities offering BSc Food Science/Nutrition Courses</a:t>
            </a:r>
          </a:p>
          <a:p>
            <a:pPr marL="0" indent="0">
              <a:buNone/>
            </a:pPr>
            <a:r>
              <a:rPr lang="en-GB" dirty="0" smtClean="0"/>
              <a:t>	-	Almost 40 Universities including Leeds, Reading and Oxford Brookes</a:t>
            </a:r>
          </a:p>
          <a:p>
            <a:endParaRPr lang="en-GB" dirty="0"/>
          </a:p>
        </p:txBody>
      </p:sp>
      <p:pic>
        <p:nvPicPr>
          <p:cNvPr id="4" name="Picture 3"/>
          <p:cNvPicPr>
            <a:picLocks noChangeAspect="1"/>
          </p:cNvPicPr>
          <p:nvPr/>
        </p:nvPicPr>
        <p:blipFill>
          <a:blip r:embed="rId2"/>
          <a:stretch>
            <a:fillRect/>
          </a:stretch>
        </p:blipFill>
        <p:spPr>
          <a:xfrm>
            <a:off x="107504" y="116632"/>
            <a:ext cx="2182557" cy="2225233"/>
          </a:xfrm>
          <a:prstGeom prst="rect">
            <a:avLst/>
          </a:prstGeom>
        </p:spPr>
      </p:pic>
    </p:spTree>
    <p:extLst>
      <p:ext uri="{BB962C8B-B14F-4D97-AF65-F5344CB8AC3E}">
        <p14:creationId xmlns:p14="http://schemas.microsoft.com/office/powerpoint/2010/main" val="10906612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1268760"/>
            <a:ext cx="6876256" cy="5157192"/>
          </a:xfrm>
          <a:prstGeom prst="rect">
            <a:avLst/>
          </a:prstGeom>
        </p:spPr>
      </p:pic>
      <p:sp>
        <p:nvSpPr>
          <p:cNvPr id="3" name="TextBox 2"/>
          <p:cNvSpPr txBox="1"/>
          <p:nvPr/>
        </p:nvSpPr>
        <p:spPr>
          <a:xfrm>
            <a:off x="2118470" y="476672"/>
            <a:ext cx="7056784" cy="584775"/>
          </a:xfrm>
          <a:prstGeom prst="rect">
            <a:avLst/>
          </a:prstGeom>
          <a:noFill/>
        </p:spPr>
        <p:txBody>
          <a:bodyPr wrap="square" rtlCol="0">
            <a:spAutoFit/>
          </a:bodyPr>
          <a:lstStyle/>
          <a:p>
            <a:pPr algn="ctr"/>
            <a:r>
              <a:rPr lang="en-US" sz="3200" b="1" dirty="0" smtClean="0"/>
              <a:t>Trip with Year 13s to a local restaurant</a:t>
            </a:r>
            <a:endParaRPr lang="en-GB" sz="3200" b="1" dirty="0"/>
          </a:p>
        </p:txBody>
      </p:sp>
      <p:pic>
        <p:nvPicPr>
          <p:cNvPr id="4" name="Picture 3"/>
          <p:cNvPicPr>
            <a:picLocks noChangeAspect="1"/>
          </p:cNvPicPr>
          <p:nvPr/>
        </p:nvPicPr>
        <p:blipFill>
          <a:blip r:embed="rId3"/>
          <a:stretch>
            <a:fillRect/>
          </a:stretch>
        </p:blipFill>
        <p:spPr>
          <a:xfrm>
            <a:off x="107504" y="52487"/>
            <a:ext cx="2182557" cy="2225233"/>
          </a:xfrm>
          <a:prstGeom prst="rect">
            <a:avLst/>
          </a:prstGeom>
        </p:spPr>
      </p:pic>
    </p:spTree>
    <p:extLst>
      <p:ext uri="{BB962C8B-B14F-4D97-AF65-F5344CB8AC3E}">
        <p14:creationId xmlns:p14="http://schemas.microsoft.com/office/powerpoint/2010/main" val="2605605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791113" y="1217332"/>
            <a:ext cx="6117299" cy="4587974"/>
          </a:xfrm>
          <a:prstGeom prst="rect">
            <a:avLst/>
          </a:prstGeom>
        </p:spPr>
      </p:pic>
      <p:pic>
        <p:nvPicPr>
          <p:cNvPr id="3" name="Picture 2"/>
          <p:cNvPicPr>
            <a:picLocks noChangeAspect="1"/>
          </p:cNvPicPr>
          <p:nvPr/>
        </p:nvPicPr>
        <p:blipFill>
          <a:blip r:embed="rId3"/>
          <a:stretch>
            <a:fillRect/>
          </a:stretch>
        </p:blipFill>
        <p:spPr>
          <a:xfrm>
            <a:off x="179512" y="116632"/>
            <a:ext cx="2182557" cy="2225233"/>
          </a:xfrm>
          <a:prstGeom prst="rect">
            <a:avLst/>
          </a:prstGeom>
        </p:spPr>
      </p:pic>
    </p:spTree>
    <p:extLst>
      <p:ext uri="{BB962C8B-B14F-4D97-AF65-F5344CB8AC3E}">
        <p14:creationId xmlns:p14="http://schemas.microsoft.com/office/powerpoint/2010/main" val="3398189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836712"/>
            <a:ext cx="8229600" cy="1143000"/>
          </a:xfrm>
        </p:spPr>
        <p:txBody>
          <a:bodyPr>
            <a:normAutofit fontScale="90000"/>
          </a:bodyPr>
          <a:lstStyle/>
          <a:p>
            <a:r>
              <a:rPr lang="en-US" dirty="0" smtClean="0"/>
              <a:t>Unit 1 </a:t>
            </a:r>
            <a:r>
              <a:rPr lang="en-US" dirty="0"/>
              <a:t>Meeting the nutritional </a:t>
            </a:r>
            <a:r>
              <a:rPr lang="en-US" dirty="0" smtClean="0"/>
              <a:t/>
            </a:r>
            <a:br>
              <a:rPr lang="en-US" dirty="0" smtClean="0"/>
            </a:br>
            <a:r>
              <a:rPr lang="en-US" dirty="0" smtClean="0"/>
              <a:t>needs </a:t>
            </a:r>
            <a:r>
              <a:rPr lang="en-US" dirty="0"/>
              <a:t>of specific </a:t>
            </a:r>
            <a:r>
              <a:rPr lang="en-US" dirty="0" smtClean="0"/>
              <a:t>groups (exam) </a:t>
            </a:r>
            <a:r>
              <a:rPr lang="en-US" dirty="0"/>
              <a:t/>
            </a:r>
            <a:br>
              <a:rPr lang="en-US" dirty="0"/>
            </a:br>
            <a:endParaRPr lang="en-GB" dirty="0"/>
          </a:p>
        </p:txBody>
      </p:sp>
      <p:sp>
        <p:nvSpPr>
          <p:cNvPr id="3" name="Content Placeholder 2"/>
          <p:cNvSpPr>
            <a:spLocks noGrp="1"/>
          </p:cNvSpPr>
          <p:nvPr>
            <p:ph idx="1"/>
          </p:nvPr>
        </p:nvSpPr>
        <p:spPr>
          <a:xfrm>
            <a:off x="755576" y="2332037"/>
            <a:ext cx="8229600" cy="4525963"/>
          </a:xfrm>
        </p:spPr>
        <p:txBody>
          <a:bodyPr/>
          <a:lstStyle/>
          <a:p>
            <a:r>
              <a:rPr lang="en-US" dirty="0" smtClean="0"/>
              <a:t>Section A – short mark questions</a:t>
            </a:r>
          </a:p>
          <a:p>
            <a:endParaRPr lang="en-US" dirty="0"/>
          </a:p>
          <a:p>
            <a:r>
              <a:rPr lang="en-US" dirty="0" smtClean="0"/>
              <a:t>Section B- long mark questions</a:t>
            </a:r>
          </a:p>
          <a:p>
            <a:endParaRPr lang="en-US" dirty="0"/>
          </a:p>
          <a:p>
            <a:r>
              <a:rPr lang="en-US" dirty="0" smtClean="0"/>
              <a:t>Section C- Devising a dietary plan to meet the nutritional needs of a person</a:t>
            </a:r>
            <a:endParaRPr lang="en-GB" dirty="0"/>
          </a:p>
        </p:txBody>
      </p:sp>
      <p:pic>
        <p:nvPicPr>
          <p:cNvPr id="4" name="Picture 3"/>
          <p:cNvPicPr>
            <a:picLocks noChangeAspect="1"/>
          </p:cNvPicPr>
          <p:nvPr/>
        </p:nvPicPr>
        <p:blipFill>
          <a:blip r:embed="rId4"/>
          <a:stretch>
            <a:fillRect/>
          </a:stretch>
        </p:blipFill>
        <p:spPr>
          <a:xfrm>
            <a:off x="107504" y="0"/>
            <a:ext cx="2182557" cy="2225233"/>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85261" y="5877272"/>
            <a:ext cx="609600" cy="609600"/>
          </a:xfrm>
          <a:prstGeom prst="rect">
            <a:avLst/>
          </a:prstGeom>
        </p:spPr>
      </p:pic>
    </p:spTree>
    <p:extLst>
      <p:ext uri="{BB962C8B-B14F-4D97-AF65-F5344CB8AC3E}">
        <p14:creationId xmlns:p14="http://schemas.microsoft.com/office/powerpoint/2010/main" val="1842094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8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382369"/>
            <a:ext cx="8229600" cy="1143000"/>
          </a:xfrm>
        </p:spPr>
        <p:txBody>
          <a:bodyPr/>
          <a:lstStyle/>
          <a:p>
            <a:r>
              <a:rPr lang="en-US" dirty="0" smtClean="0"/>
              <a:t>Section C Question Example</a:t>
            </a:r>
            <a:endParaRPr lang="en-GB" dirty="0"/>
          </a:p>
        </p:txBody>
      </p:sp>
      <p:pic>
        <p:nvPicPr>
          <p:cNvPr id="4" name="Content Placeholder 3"/>
          <p:cNvPicPr>
            <a:picLocks noGrp="1" noChangeAspect="1"/>
          </p:cNvPicPr>
          <p:nvPr>
            <p:ph idx="1"/>
          </p:nvPr>
        </p:nvPicPr>
        <p:blipFill>
          <a:blip r:embed="rId4"/>
          <a:stretch>
            <a:fillRect/>
          </a:stretch>
        </p:blipFill>
        <p:spPr>
          <a:xfrm>
            <a:off x="2411760" y="1412776"/>
            <a:ext cx="6874519" cy="4525963"/>
          </a:xfrm>
          <a:prstGeom prst="rect">
            <a:avLst/>
          </a:prstGeom>
        </p:spPr>
      </p:pic>
      <p:sp>
        <p:nvSpPr>
          <p:cNvPr id="5" name="TextBox 4"/>
          <p:cNvSpPr txBox="1"/>
          <p:nvPr/>
        </p:nvSpPr>
        <p:spPr>
          <a:xfrm flipH="1">
            <a:off x="107503" y="6126163"/>
            <a:ext cx="8784976" cy="646331"/>
          </a:xfrm>
          <a:prstGeom prst="rect">
            <a:avLst/>
          </a:prstGeom>
          <a:noFill/>
        </p:spPr>
        <p:txBody>
          <a:bodyPr wrap="square" rtlCol="0">
            <a:spAutoFit/>
          </a:bodyPr>
          <a:lstStyle/>
          <a:p>
            <a:r>
              <a:rPr lang="en-US"/>
              <a:t>2. You need to devise a dietary programme that will meet his future needs              6 marks</a:t>
            </a:r>
          </a:p>
          <a:p>
            <a:r>
              <a:rPr lang="en-US"/>
              <a:t>3. Justify your dietary plan in relation to fitness for purpose.                                        10 marks</a:t>
            </a:r>
            <a:endParaRPr lang="en-US" dirty="0"/>
          </a:p>
        </p:txBody>
      </p:sp>
      <p:pic>
        <p:nvPicPr>
          <p:cNvPr id="3" name="Picture 2"/>
          <p:cNvPicPr>
            <a:picLocks noChangeAspect="1"/>
          </p:cNvPicPr>
          <p:nvPr/>
        </p:nvPicPr>
        <p:blipFill>
          <a:blip r:embed="rId5"/>
          <a:stretch>
            <a:fillRect/>
          </a:stretch>
        </p:blipFill>
        <p:spPr>
          <a:xfrm>
            <a:off x="109088" y="0"/>
            <a:ext cx="2182557" cy="2225233"/>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29882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5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406017"/>
            <a:ext cx="8229600" cy="1143000"/>
          </a:xfrm>
        </p:spPr>
        <p:txBody>
          <a:bodyPr/>
          <a:lstStyle/>
          <a:p>
            <a:r>
              <a:rPr lang="en-US" dirty="0" smtClean="0"/>
              <a:t>Who will be teaching you?</a:t>
            </a:r>
            <a:endParaRPr lang="en-GB" dirty="0"/>
          </a:p>
        </p:txBody>
      </p:sp>
      <p:pic>
        <p:nvPicPr>
          <p:cNvPr id="5" name="Content Placeholder 4"/>
          <p:cNvPicPr>
            <a:picLocks noGrp="1" noChangeAspect="1"/>
          </p:cNvPicPr>
          <p:nvPr>
            <p:ph idx="1"/>
          </p:nvPr>
        </p:nvPicPr>
        <p:blipFill>
          <a:blip r:embed="rId2"/>
          <a:stretch>
            <a:fillRect/>
          </a:stretch>
        </p:blipFill>
        <p:spPr>
          <a:xfrm>
            <a:off x="1291097" y="2478087"/>
            <a:ext cx="1656184" cy="2498001"/>
          </a:xfrm>
          <a:prstGeom prst="rect">
            <a:avLst/>
          </a:prstGeom>
        </p:spPr>
      </p:pic>
      <p:pic>
        <p:nvPicPr>
          <p:cNvPr id="4" name="Picture 3"/>
          <p:cNvPicPr>
            <a:picLocks noChangeAspect="1"/>
          </p:cNvPicPr>
          <p:nvPr/>
        </p:nvPicPr>
        <p:blipFill>
          <a:blip r:embed="rId3"/>
          <a:stretch>
            <a:fillRect/>
          </a:stretch>
        </p:blipFill>
        <p:spPr>
          <a:xfrm>
            <a:off x="107504" y="24895"/>
            <a:ext cx="2182557" cy="2225233"/>
          </a:xfrm>
          <a:prstGeom prst="rect">
            <a:avLst/>
          </a:prstGeom>
        </p:spPr>
      </p:pic>
      <p:sp>
        <p:nvSpPr>
          <p:cNvPr id="6" name="TextBox 5"/>
          <p:cNvSpPr txBox="1"/>
          <p:nvPr/>
        </p:nvSpPr>
        <p:spPr>
          <a:xfrm>
            <a:off x="1331640" y="5229200"/>
            <a:ext cx="2664296" cy="369332"/>
          </a:xfrm>
          <a:prstGeom prst="rect">
            <a:avLst/>
          </a:prstGeom>
          <a:noFill/>
        </p:spPr>
        <p:txBody>
          <a:bodyPr wrap="square" rtlCol="0">
            <a:spAutoFit/>
          </a:bodyPr>
          <a:lstStyle/>
          <a:p>
            <a:r>
              <a:rPr lang="en-US" dirty="0" smtClean="0"/>
              <a:t>Miss Ward</a:t>
            </a:r>
            <a:endParaRPr lang="en-GB" dirty="0"/>
          </a:p>
        </p:txBody>
      </p:sp>
      <p:sp>
        <p:nvSpPr>
          <p:cNvPr id="7" name="TextBox 6"/>
          <p:cNvSpPr txBox="1"/>
          <p:nvPr/>
        </p:nvSpPr>
        <p:spPr>
          <a:xfrm>
            <a:off x="4788024" y="5257378"/>
            <a:ext cx="3096344" cy="369332"/>
          </a:xfrm>
          <a:prstGeom prst="rect">
            <a:avLst/>
          </a:prstGeom>
          <a:noFill/>
        </p:spPr>
        <p:txBody>
          <a:bodyPr wrap="square" rtlCol="0">
            <a:spAutoFit/>
          </a:bodyPr>
          <a:lstStyle/>
          <a:p>
            <a:r>
              <a:rPr lang="en-US" dirty="0" smtClean="0"/>
              <a:t>Miss Isaac</a:t>
            </a:r>
            <a:endParaRPr lang="en-GB" dirty="0"/>
          </a:p>
        </p:txBody>
      </p:sp>
      <p:pic>
        <p:nvPicPr>
          <p:cNvPr id="1026" name="Picture 2" descr="D ISA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2509140"/>
            <a:ext cx="2079591" cy="2475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842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2406" y="571206"/>
            <a:ext cx="6791594" cy="1786210"/>
          </a:xfrm>
        </p:spPr>
        <p:txBody>
          <a:bodyPr>
            <a:normAutofit fontScale="90000"/>
          </a:bodyPr>
          <a:lstStyle/>
          <a:p>
            <a:r>
              <a:rPr lang="en-US" dirty="0"/>
              <a:t>Unit 1 Meeting the nutritional </a:t>
            </a:r>
            <a:br>
              <a:rPr lang="en-US" dirty="0"/>
            </a:br>
            <a:r>
              <a:rPr lang="en-US" dirty="0"/>
              <a:t>needs of specific groups </a:t>
            </a:r>
            <a:r>
              <a:rPr lang="en-US" dirty="0" smtClean="0"/>
              <a:t/>
            </a:r>
            <a:br>
              <a:rPr lang="en-US" dirty="0" smtClean="0"/>
            </a:br>
            <a:r>
              <a:rPr lang="en-US" sz="3600" dirty="0" smtClean="0"/>
              <a:t>(coursework with practical exam</a:t>
            </a:r>
            <a:r>
              <a:rPr lang="en-US" sz="3600" dirty="0"/>
              <a:t>) </a:t>
            </a:r>
            <a:endParaRPr lang="en-GB" sz="3600" dirty="0"/>
          </a:p>
        </p:txBody>
      </p:sp>
      <p:sp>
        <p:nvSpPr>
          <p:cNvPr id="3" name="Content Placeholder 2"/>
          <p:cNvSpPr>
            <a:spLocks noGrp="1"/>
          </p:cNvSpPr>
          <p:nvPr>
            <p:ph idx="1"/>
          </p:nvPr>
        </p:nvSpPr>
        <p:spPr>
          <a:xfrm>
            <a:off x="457200" y="2924944"/>
            <a:ext cx="8229600" cy="3653930"/>
          </a:xfrm>
        </p:spPr>
        <p:txBody>
          <a:bodyPr/>
          <a:lstStyle/>
          <a:p>
            <a:r>
              <a:rPr lang="en-US" dirty="0" smtClean="0"/>
              <a:t>3.5 hour practical exam</a:t>
            </a:r>
          </a:p>
          <a:p>
            <a:r>
              <a:rPr lang="en-US" dirty="0" smtClean="0"/>
              <a:t>3 courses with 2 servings for each</a:t>
            </a:r>
          </a:p>
          <a:p>
            <a:r>
              <a:rPr lang="en-US" dirty="0" smtClean="0"/>
              <a:t>Show a wide range of cooking and presentation skills</a:t>
            </a:r>
            <a:endParaRPr lang="en-GB" dirty="0"/>
          </a:p>
        </p:txBody>
      </p:sp>
      <p:pic>
        <p:nvPicPr>
          <p:cNvPr id="4" name="Picture 3"/>
          <p:cNvPicPr>
            <a:picLocks noChangeAspect="1"/>
          </p:cNvPicPr>
          <p:nvPr/>
        </p:nvPicPr>
        <p:blipFill>
          <a:blip r:embed="rId2"/>
          <a:stretch>
            <a:fillRect/>
          </a:stretch>
        </p:blipFill>
        <p:spPr>
          <a:xfrm>
            <a:off x="179512" y="116632"/>
            <a:ext cx="2182557" cy="2225233"/>
          </a:xfrm>
          <a:prstGeom prst="rect">
            <a:avLst/>
          </a:prstGeom>
        </p:spPr>
      </p:pic>
    </p:spTree>
    <p:extLst>
      <p:ext uri="{BB962C8B-B14F-4D97-AF65-F5344CB8AC3E}">
        <p14:creationId xmlns:p14="http://schemas.microsoft.com/office/powerpoint/2010/main" val="522682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8653" y="218906"/>
            <a:ext cx="8229600" cy="1143000"/>
          </a:xfrm>
        </p:spPr>
        <p:txBody>
          <a:bodyPr>
            <a:normAutofit fontScale="90000"/>
          </a:bodyPr>
          <a:lstStyle/>
          <a:p>
            <a:r>
              <a:rPr lang="en-US" dirty="0" smtClean="0"/>
              <a:t>Examples from Unit 1 Practical</a:t>
            </a:r>
            <a:br>
              <a:rPr lang="en-US" dirty="0" smtClean="0"/>
            </a:br>
            <a:r>
              <a:rPr lang="en-US" dirty="0" smtClean="0"/>
              <a:t> Exam last year</a:t>
            </a:r>
            <a:endParaRPr lang="en-GB" dirty="0"/>
          </a:p>
        </p:txBody>
      </p:sp>
      <p:pic>
        <p:nvPicPr>
          <p:cNvPr id="4" name="Content Placeholder 3"/>
          <p:cNvPicPr>
            <a:picLocks noGrp="1" noChangeAspect="1"/>
          </p:cNvPicPr>
          <p:nvPr>
            <p:ph idx="1"/>
          </p:nvPr>
        </p:nvPicPr>
        <p:blipFill>
          <a:blip r:embed="rId4"/>
          <a:stretch>
            <a:fillRect/>
          </a:stretch>
        </p:blipFill>
        <p:spPr>
          <a:xfrm>
            <a:off x="1554691" y="1600200"/>
            <a:ext cx="6034617" cy="4525963"/>
          </a:xfrm>
          <a:prstGeom prst="rect">
            <a:avLst/>
          </a:prstGeom>
        </p:spPr>
      </p:pic>
      <p:pic>
        <p:nvPicPr>
          <p:cNvPr id="3" name="Picture 2"/>
          <p:cNvPicPr>
            <a:picLocks noChangeAspect="1"/>
          </p:cNvPicPr>
          <p:nvPr/>
        </p:nvPicPr>
        <p:blipFill>
          <a:blip r:embed="rId5"/>
          <a:stretch>
            <a:fillRect/>
          </a:stretch>
        </p:blipFill>
        <p:spPr>
          <a:xfrm>
            <a:off x="14418" y="-19389"/>
            <a:ext cx="2182557" cy="2225233"/>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192900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8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3768" y="476672"/>
            <a:ext cx="6192688" cy="1143000"/>
          </a:xfrm>
        </p:spPr>
        <p:txBody>
          <a:bodyPr>
            <a:normAutofit fontScale="90000"/>
          </a:bodyPr>
          <a:lstStyle/>
          <a:p>
            <a:r>
              <a:rPr lang="en-US" dirty="0" smtClean="0"/>
              <a:t>Unit 2 Ensuring </a:t>
            </a:r>
            <a:r>
              <a:rPr lang="en-US" dirty="0"/>
              <a:t>Food is </a:t>
            </a:r>
            <a:r>
              <a:rPr lang="en-US" dirty="0" smtClean="0"/>
              <a:t/>
            </a:r>
            <a:br>
              <a:rPr lang="en-US" dirty="0" smtClean="0"/>
            </a:br>
            <a:r>
              <a:rPr lang="en-US" dirty="0" smtClean="0"/>
              <a:t>safe </a:t>
            </a:r>
            <a:r>
              <a:rPr lang="en-US" dirty="0"/>
              <a:t>to eat </a:t>
            </a:r>
            <a:endParaRPr lang="en-GB" dirty="0"/>
          </a:p>
        </p:txBody>
      </p:sp>
      <p:pic>
        <p:nvPicPr>
          <p:cNvPr id="4" name="Content Placeholder 3"/>
          <p:cNvPicPr>
            <a:picLocks noGrp="1" noChangeAspect="1"/>
          </p:cNvPicPr>
          <p:nvPr>
            <p:ph idx="1"/>
          </p:nvPr>
        </p:nvPicPr>
        <p:blipFill>
          <a:blip r:embed="rId4"/>
          <a:stretch>
            <a:fillRect/>
          </a:stretch>
        </p:blipFill>
        <p:spPr>
          <a:xfrm>
            <a:off x="179512" y="2269857"/>
            <a:ext cx="4410075" cy="4048125"/>
          </a:xfrm>
          <a:prstGeom prst="rect">
            <a:avLst/>
          </a:prstGeom>
        </p:spPr>
      </p:pic>
      <p:sp>
        <p:nvSpPr>
          <p:cNvPr id="5" name="TextBox 4"/>
          <p:cNvSpPr txBox="1"/>
          <p:nvPr/>
        </p:nvSpPr>
        <p:spPr>
          <a:xfrm>
            <a:off x="4860032" y="2780928"/>
            <a:ext cx="3600400" cy="2862322"/>
          </a:xfrm>
          <a:prstGeom prst="rect">
            <a:avLst/>
          </a:prstGeom>
          <a:noFill/>
        </p:spPr>
        <p:txBody>
          <a:bodyPr wrap="square" rtlCol="0">
            <a:spAutoFit/>
          </a:bodyPr>
          <a:lstStyle/>
          <a:p>
            <a:r>
              <a:rPr lang="en-US" dirty="0" smtClean="0"/>
              <a:t>Learn about food poisoning incidents and how to prevent them</a:t>
            </a:r>
          </a:p>
          <a:p>
            <a:endParaRPr lang="en-US" dirty="0"/>
          </a:p>
          <a:p>
            <a:r>
              <a:rPr lang="en-US" dirty="0" smtClean="0"/>
              <a:t>Complete Food Safety and Hygiene Certificate</a:t>
            </a:r>
          </a:p>
          <a:p>
            <a:endParaRPr lang="en-US" dirty="0"/>
          </a:p>
          <a:p>
            <a:r>
              <a:rPr lang="en-US" dirty="0" smtClean="0"/>
              <a:t>Understand the role of an Environmental Health Officer (EHO). Watch The Food Inspectors to find out what this is!</a:t>
            </a:r>
            <a:endParaRPr lang="en-GB" dirty="0"/>
          </a:p>
        </p:txBody>
      </p:sp>
      <p:pic>
        <p:nvPicPr>
          <p:cNvPr id="3" name="Picture 2"/>
          <p:cNvPicPr>
            <a:picLocks noChangeAspect="1"/>
          </p:cNvPicPr>
          <p:nvPr/>
        </p:nvPicPr>
        <p:blipFill>
          <a:blip r:embed="rId5"/>
          <a:stretch>
            <a:fillRect/>
          </a:stretch>
        </p:blipFill>
        <p:spPr>
          <a:xfrm>
            <a:off x="179512" y="44624"/>
            <a:ext cx="2182557" cy="2225233"/>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70512" y="5805264"/>
            <a:ext cx="609600" cy="609600"/>
          </a:xfrm>
          <a:prstGeom prst="rect">
            <a:avLst/>
          </a:prstGeom>
        </p:spPr>
      </p:pic>
    </p:spTree>
    <p:extLst>
      <p:ext uri="{BB962C8B-B14F-4D97-AF65-F5344CB8AC3E}">
        <p14:creationId xmlns:p14="http://schemas.microsoft.com/office/powerpoint/2010/main" val="21782143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1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760" y="68944"/>
            <a:ext cx="6120680" cy="1143000"/>
          </a:xfrm>
        </p:spPr>
        <p:txBody>
          <a:bodyPr>
            <a:normAutofit fontScale="90000"/>
          </a:bodyPr>
          <a:lstStyle/>
          <a:p>
            <a:r>
              <a:rPr lang="en-US" dirty="0" smtClean="0"/>
              <a:t>Unit </a:t>
            </a:r>
            <a:r>
              <a:rPr lang="en-US" dirty="0"/>
              <a:t>3 </a:t>
            </a:r>
            <a:r>
              <a:rPr lang="en-US" sz="3100" dirty="0"/>
              <a:t>Experimenting to solve </a:t>
            </a:r>
            <a:r>
              <a:rPr lang="en-US" sz="3100" dirty="0" smtClean="0"/>
              <a:t/>
            </a:r>
            <a:br>
              <a:rPr lang="en-US" sz="3100" dirty="0" smtClean="0"/>
            </a:br>
            <a:r>
              <a:rPr lang="en-US" sz="3100" dirty="0" smtClean="0"/>
              <a:t>Food </a:t>
            </a:r>
            <a:r>
              <a:rPr lang="en-US" sz="3100" dirty="0"/>
              <a:t>production </a:t>
            </a:r>
            <a:r>
              <a:rPr lang="en-US" sz="3100" dirty="0" smtClean="0"/>
              <a:t>issues</a:t>
            </a:r>
            <a:endParaRPr lang="en-GB" sz="3100" dirty="0"/>
          </a:p>
        </p:txBody>
      </p:sp>
      <p:pic>
        <p:nvPicPr>
          <p:cNvPr id="4" name="Content Placeholder 3"/>
          <p:cNvPicPr>
            <a:picLocks noGrp="1" noChangeAspect="1"/>
          </p:cNvPicPr>
          <p:nvPr>
            <p:ph idx="1"/>
          </p:nvPr>
        </p:nvPicPr>
        <p:blipFill>
          <a:blip r:embed="rId4"/>
          <a:stretch>
            <a:fillRect/>
          </a:stretch>
        </p:blipFill>
        <p:spPr>
          <a:xfrm>
            <a:off x="287902" y="2399791"/>
            <a:ext cx="2697163" cy="2697163"/>
          </a:xfrm>
          <a:prstGeom prst="rect">
            <a:avLst/>
          </a:prstGeom>
        </p:spPr>
      </p:pic>
      <p:pic>
        <p:nvPicPr>
          <p:cNvPr id="5" name="Picture 4"/>
          <p:cNvPicPr>
            <a:picLocks noChangeAspect="1"/>
          </p:cNvPicPr>
          <p:nvPr/>
        </p:nvPicPr>
        <p:blipFill>
          <a:blip r:embed="rId5"/>
          <a:stretch>
            <a:fillRect/>
          </a:stretch>
        </p:blipFill>
        <p:spPr>
          <a:xfrm>
            <a:off x="5367362" y="1680956"/>
            <a:ext cx="3319438" cy="4425917"/>
          </a:xfrm>
          <a:prstGeom prst="rect">
            <a:avLst/>
          </a:prstGeom>
        </p:spPr>
      </p:pic>
      <p:pic>
        <p:nvPicPr>
          <p:cNvPr id="6" name="Picture 5"/>
          <p:cNvPicPr>
            <a:picLocks noChangeAspect="1"/>
          </p:cNvPicPr>
          <p:nvPr/>
        </p:nvPicPr>
        <p:blipFill>
          <a:blip r:embed="rId6"/>
          <a:stretch>
            <a:fillRect/>
          </a:stretch>
        </p:blipFill>
        <p:spPr>
          <a:xfrm>
            <a:off x="951405" y="5187378"/>
            <a:ext cx="1487553" cy="1121761"/>
          </a:xfrm>
          <a:prstGeom prst="rect">
            <a:avLst/>
          </a:prstGeom>
        </p:spPr>
      </p:pic>
      <p:pic>
        <p:nvPicPr>
          <p:cNvPr id="7" name="Picture 6"/>
          <p:cNvPicPr>
            <a:picLocks noChangeAspect="1"/>
          </p:cNvPicPr>
          <p:nvPr/>
        </p:nvPicPr>
        <p:blipFill>
          <a:blip r:embed="rId7"/>
          <a:stretch>
            <a:fillRect/>
          </a:stretch>
        </p:blipFill>
        <p:spPr>
          <a:xfrm>
            <a:off x="3143750" y="3645024"/>
            <a:ext cx="1885016" cy="2664296"/>
          </a:xfrm>
          <a:prstGeom prst="rect">
            <a:avLst/>
          </a:prstGeom>
        </p:spPr>
      </p:pic>
      <p:pic>
        <p:nvPicPr>
          <p:cNvPr id="8" name="Picture 7"/>
          <p:cNvPicPr>
            <a:picLocks noChangeAspect="1"/>
          </p:cNvPicPr>
          <p:nvPr/>
        </p:nvPicPr>
        <p:blipFill>
          <a:blip r:embed="rId8"/>
          <a:stretch>
            <a:fillRect/>
          </a:stretch>
        </p:blipFill>
        <p:spPr>
          <a:xfrm>
            <a:off x="3154363" y="1185917"/>
            <a:ext cx="1874403" cy="2495863"/>
          </a:xfrm>
          <a:prstGeom prst="rect">
            <a:avLst/>
          </a:prstGeom>
        </p:spPr>
      </p:pic>
      <p:pic>
        <p:nvPicPr>
          <p:cNvPr id="3" name="Picture 2"/>
          <p:cNvPicPr>
            <a:picLocks noChangeAspect="1"/>
          </p:cNvPicPr>
          <p:nvPr/>
        </p:nvPicPr>
        <p:blipFill>
          <a:blip r:embed="rId9"/>
          <a:stretch>
            <a:fillRect/>
          </a:stretch>
        </p:blipFill>
        <p:spPr>
          <a:xfrm>
            <a:off x="118604" y="84135"/>
            <a:ext cx="2182557" cy="2225233"/>
          </a:xfrm>
          <a:prstGeom prst="rect">
            <a:avLst/>
          </a:prstGeom>
        </p:spPr>
      </p:pic>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472100" y="6221169"/>
            <a:ext cx="609600" cy="609600"/>
          </a:xfrm>
          <a:prstGeom prst="rect">
            <a:avLst/>
          </a:prstGeom>
        </p:spPr>
      </p:pic>
    </p:spTree>
    <p:extLst>
      <p:ext uri="{BB962C8B-B14F-4D97-AF65-F5344CB8AC3E}">
        <p14:creationId xmlns:p14="http://schemas.microsoft.com/office/powerpoint/2010/main" val="37335960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82"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1052736"/>
            <a:ext cx="6948264" cy="5211198"/>
          </a:xfrm>
          <a:prstGeom prst="rect">
            <a:avLst/>
          </a:prstGeom>
        </p:spPr>
      </p:pic>
      <p:pic>
        <p:nvPicPr>
          <p:cNvPr id="3" name="Picture 2"/>
          <p:cNvPicPr>
            <a:picLocks noChangeAspect="1"/>
          </p:cNvPicPr>
          <p:nvPr/>
        </p:nvPicPr>
        <p:blipFill>
          <a:blip r:embed="rId3"/>
          <a:stretch>
            <a:fillRect/>
          </a:stretch>
        </p:blipFill>
        <p:spPr>
          <a:xfrm>
            <a:off x="251520" y="188640"/>
            <a:ext cx="2182557" cy="2225233"/>
          </a:xfrm>
          <a:prstGeom prst="rect">
            <a:avLst/>
          </a:prstGeom>
        </p:spPr>
      </p:pic>
      <p:sp>
        <p:nvSpPr>
          <p:cNvPr id="4" name="TextBox 3"/>
          <p:cNvSpPr txBox="1"/>
          <p:nvPr/>
        </p:nvSpPr>
        <p:spPr>
          <a:xfrm>
            <a:off x="3059832" y="188640"/>
            <a:ext cx="5256584" cy="954107"/>
          </a:xfrm>
          <a:prstGeom prst="rect">
            <a:avLst/>
          </a:prstGeom>
          <a:noFill/>
        </p:spPr>
        <p:txBody>
          <a:bodyPr wrap="square" rtlCol="0">
            <a:spAutoFit/>
          </a:bodyPr>
          <a:lstStyle/>
          <a:p>
            <a:pPr algn="ctr"/>
            <a:r>
              <a:rPr lang="en-US" sz="2800" b="1" dirty="0" smtClean="0"/>
              <a:t>The Team – we look forward to teaching you.</a:t>
            </a:r>
            <a:endParaRPr lang="en-GB" sz="2800" b="1" dirty="0"/>
          </a:p>
        </p:txBody>
      </p:sp>
    </p:spTree>
    <p:extLst>
      <p:ext uri="{BB962C8B-B14F-4D97-AF65-F5344CB8AC3E}">
        <p14:creationId xmlns:p14="http://schemas.microsoft.com/office/powerpoint/2010/main" val="153983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3768" y="457200"/>
            <a:ext cx="6552728" cy="1143000"/>
          </a:xfrm>
        </p:spPr>
        <p:txBody>
          <a:bodyPr>
            <a:normAutofit fontScale="90000"/>
          </a:bodyPr>
          <a:lstStyle/>
          <a:p>
            <a:r>
              <a:rPr lang="en-GB" dirty="0" smtClean="0"/>
              <a:t>WHY STUDY WJEC LEVEL 3 DIPLOMA IN FOOD </a:t>
            </a:r>
            <a:br>
              <a:rPr lang="en-GB" dirty="0" smtClean="0"/>
            </a:br>
            <a:r>
              <a:rPr lang="en-GB" dirty="0" smtClean="0"/>
              <a:t>SCIENCE AND NUTRITION?</a:t>
            </a:r>
            <a:endParaRPr lang="en-GB" dirty="0"/>
          </a:p>
        </p:txBody>
      </p:sp>
      <p:sp>
        <p:nvSpPr>
          <p:cNvPr id="3" name="Content Placeholder 2"/>
          <p:cNvSpPr>
            <a:spLocks noGrp="1"/>
          </p:cNvSpPr>
          <p:nvPr>
            <p:ph idx="1"/>
          </p:nvPr>
        </p:nvSpPr>
        <p:spPr/>
        <p:txBody>
          <a:bodyPr>
            <a:normAutofit/>
          </a:bodyPr>
          <a:lstStyle/>
          <a:p>
            <a:pPr marL="0" indent="0">
              <a:buNone/>
            </a:pPr>
            <a:r>
              <a:rPr lang="en-GB" dirty="0" smtClean="0"/>
              <a:t>       </a:t>
            </a:r>
          </a:p>
          <a:p>
            <a:r>
              <a:rPr lang="en-GB" dirty="0" smtClean="0"/>
              <a:t>If you enjoy cooking and want to develop your practical skills as well as learning about healthy eating and the science behind the food we eat, then this is the course for you.</a:t>
            </a:r>
          </a:p>
          <a:p>
            <a:pPr marL="0" indent="0">
              <a:buNone/>
            </a:pPr>
            <a:r>
              <a:rPr lang="en-GB" dirty="0" smtClean="0"/>
              <a:t>                         </a:t>
            </a:r>
          </a:p>
          <a:p>
            <a:endParaRPr lang="en-GB" dirty="0"/>
          </a:p>
        </p:txBody>
      </p:sp>
      <p:pic>
        <p:nvPicPr>
          <p:cNvPr id="3074" name="Picture 2" descr="C:\Users\wardj.WSNET.007\AppData\Local\Microsoft\Windows\Temporary Internet Files\Content.IE5\ACQHG3Y2\IMG_09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4437112"/>
            <a:ext cx="2987824" cy="22316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107504" y="0"/>
            <a:ext cx="2182557" cy="2225233"/>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47664" y="4964117"/>
            <a:ext cx="609600" cy="609600"/>
          </a:xfrm>
          <a:prstGeom prst="rect">
            <a:avLst/>
          </a:prstGeom>
        </p:spPr>
      </p:pic>
    </p:spTree>
    <p:extLst>
      <p:ext uri="{BB962C8B-B14F-4D97-AF65-F5344CB8AC3E}">
        <p14:creationId xmlns:p14="http://schemas.microsoft.com/office/powerpoint/2010/main" val="35885178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4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264391">
            <a:off x="4308323" y="627238"/>
            <a:ext cx="4525963" cy="338050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10264">
            <a:off x="230872" y="2467879"/>
            <a:ext cx="4615851" cy="3447642"/>
          </a:xfrm>
          <a:prstGeom prst="rect">
            <a:avLst/>
          </a:prstGeom>
        </p:spPr>
      </p:pic>
      <p:sp>
        <p:nvSpPr>
          <p:cNvPr id="2" name="TextBox 1"/>
          <p:cNvSpPr txBox="1"/>
          <p:nvPr/>
        </p:nvSpPr>
        <p:spPr>
          <a:xfrm>
            <a:off x="5381170" y="4941168"/>
            <a:ext cx="2520280" cy="1384995"/>
          </a:xfrm>
          <a:prstGeom prst="rect">
            <a:avLst/>
          </a:prstGeom>
          <a:noFill/>
        </p:spPr>
        <p:txBody>
          <a:bodyPr wrap="square" rtlCol="0">
            <a:spAutoFit/>
          </a:bodyPr>
          <a:lstStyle/>
          <a:p>
            <a:pPr algn="ctr"/>
            <a:r>
              <a:rPr lang="en-GB" sz="2800" b="1" dirty="0" smtClean="0"/>
              <a:t>To be able to cook complex dishes</a:t>
            </a:r>
            <a:endParaRPr lang="en-GB" sz="2800" b="1" dirty="0"/>
          </a:p>
        </p:txBody>
      </p:sp>
      <p:pic>
        <p:nvPicPr>
          <p:cNvPr id="3" name="Picture 2"/>
          <p:cNvPicPr>
            <a:picLocks noChangeAspect="1"/>
          </p:cNvPicPr>
          <p:nvPr/>
        </p:nvPicPr>
        <p:blipFill>
          <a:blip r:embed="rId4"/>
          <a:stretch>
            <a:fillRect/>
          </a:stretch>
        </p:blipFill>
        <p:spPr>
          <a:xfrm>
            <a:off x="251520" y="92256"/>
            <a:ext cx="2182557" cy="2225233"/>
          </a:xfrm>
          <a:prstGeom prst="rect">
            <a:avLst/>
          </a:prstGeom>
        </p:spPr>
      </p:pic>
    </p:spTree>
    <p:extLst>
      <p:ext uri="{BB962C8B-B14F-4D97-AF65-F5344CB8AC3E}">
        <p14:creationId xmlns:p14="http://schemas.microsoft.com/office/powerpoint/2010/main" val="25034017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20013046">
            <a:off x="485249" y="822353"/>
            <a:ext cx="4478744" cy="334523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69847">
            <a:off x="4506887" y="686448"/>
            <a:ext cx="4186370" cy="312685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4136" y="3573016"/>
            <a:ext cx="3995936" cy="2984619"/>
          </a:xfrm>
          <a:prstGeom prst="rect">
            <a:avLst/>
          </a:prstGeom>
        </p:spPr>
      </p:pic>
      <p:pic>
        <p:nvPicPr>
          <p:cNvPr id="2" name="Picture 1"/>
          <p:cNvPicPr>
            <a:picLocks noChangeAspect="1"/>
          </p:cNvPicPr>
          <p:nvPr/>
        </p:nvPicPr>
        <p:blipFill>
          <a:blip r:embed="rId5"/>
          <a:stretch>
            <a:fillRect/>
          </a:stretch>
        </p:blipFill>
        <p:spPr>
          <a:xfrm>
            <a:off x="251520" y="116632"/>
            <a:ext cx="2182557" cy="2225233"/>
          </a:xfrm>
          <a:prstGeom prst="rect">
            <a:avLst/>
          </a:prstGeom>
        </p:spPr>
      </p:pic>
    </p:spTree>
    <p:extLst>
      <p:ext uri="{BB962C8B-B14F-4D97-AF65-F5344CB8AC3E}">
        <p14:creationId xmlns:p14="http://schemas.microsoft.com/office/powerpoint/2010/main" val="2992669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Chocolate Work</a:t>
            </a:r>
            <a:endParaRPr lang="en-GB" dirty="0"/>
          </a:p>
        </p:txBody>
      </p:sp>
      <p:sp>
        <p:nvSpPr>
          <p:cNvPr id="3" name="Content Placeholder 2"/>
          <p:cNvSpPr>
            <a:spLocks noGrp="1"/>
          </p:cNvSpPr>
          <p:nvPr>
            <p:ph idx="1"/>
          </p:nvPr>
        </p:nvSpPr>
        <p:spPr/>
        <p:txBody>
          <a:bodyPr/>
          <a:lstStyle/>
          <a:p>
            <a:endParaRPr lang="en-GB" dirty="0"/>
          </a:p>
        </p:txBody>
      </p:sp>
      <p:pic>
        <p:nvPicPr>
          <p:cNvPr id="1026" name="Picture 2" descr="C:\Users\wardj.WSNET.008\AppData\Local\Microsoft\Windows\Temporary Internet Files\Content.IE5\IXN6OP7D\IMG_15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412776"/>
            <a:ext cx="7200800" cy="53783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107504" y="116632"/>
            <a:ext cx="2182557" cy="2225233"/>
          </a:xfrm>
          <a:prstGeom prst="rect">
            <a:avLst/>
          </a:prstGeom>
        </p:spPr>
      </p:pic>
    </p:spTree>
    <p:extLst>
      <p:ext uri="{BB962C8B-B14F-4D97-AF65-F5344CB8AC3E}">
        <p14:creationId xmlns:p14="http://schemas.microsoft.com/office/powerpoint/2010/main" val="27179492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Sugar Work</a:t>
            </a:r>
            <a:endParaRPr lang="en-GB"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0750" y="2077244"/>
            <a:ext cx="4762500" cy="35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a:stretch>
            <a:fillRect/>
          </a:stretch>
        </p:blipFill>
        <p:spPr>
          <a:xfrm>
            <a:off x="179512" y="116632"/>
            <a:ext cx="2182557" cy="2225233"/>
          </a:xfrm>
          <a:prstGeom prst="rect">
            <a:avLst/>
          </a:prstGeom>
        </p:spPr>
      </p:pic>
    </p:spTree>
    <p:extLst>
      <p:ext uri="{BB962C8B-B14F-4D97-AF65-F5344CB8AC3E}">
        <p14:creationId xmlns:p14="http://schemas.microsoft.com/office/powerpoint/2010/main" val="41253392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Key Skills</a:t>
            </a:r>
            <a:endParaRPr lang="en-GB" dirty="0"/>
          </a:p>
        </p:txBody>
      </p:sp>
      <p:sp>
        <p:nvSpPr>
          <p:cNvPr id="3" name="Content Placeholder 2"/>
          <p:cNvSpPr>
            <a:spLocks noGrp="1"/>
          </p:cNvSpPr>
          <p:nvPr>
            <p:ph idx="1"/>
          </p:nvPr>
        </p:nvSpPr>
        <p:spPr>
          <a:xfrm rot="2490097">
            <a:off x="1893637" y="1350656"/>
            <a:ext cx="1158753" cy="4525963"/>
          </a:xfrm>
        </p:spPr>
        <p:txBody>
          <a:bodyPr vert="vert270">
            <a:normAutofit/>
          </a:bodyPr>
          <a:lstStyle/>
          <a:p>
            <a:r>
              <a:rPr lang="en-GB" sz="4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Poaching</a:t>
            </a:r>
          </a:p>
        </p:txBody>
      </p:sp>
      <p:sp>
        <p:nvSpPr>
          <p:cNvPr id="7" name="TextBox 6"/>
          <p:cNvSpPr txBox="1"/>
          <p:nvPr/>
        </p:nvSpPr>
        <p:spPr>
          <a:xfrm rot="1263296">
            <a:off x="5724128" y="2433082"/>
            <a:ext cx="2762872" cy="707886"/>
          </a:xfrm>
          <a:prstGeom prst="rect">
            <a:avLst/>
          </a:prstGeom>
          <a:noFill/>
        </p:spPr>
        <p:txBody>
          <a:bodyPr wrap="none" rtlCol="0">
            <a:spAutoFit/>
          </a:bodyPr>
          <a:lstStyle/>
          <a:p>
            <a:r>
              <a:rPr lang="en-GB" sz="4000"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Tenderising</a:t>
            </a:r>
          </a:p>
        </p:txBody>
      </p:sp>
      <p:sp>
        <p:nvSpPr>
          <p:cNvPr id="8" name="Rectangle 7"/>
          <p:cNvSpPr/>
          <p:nvPr/>
        </p:nvSpPr>
        <p:spPr>
          <a:xfrm>
            <a:off x="2157209" y="1327782"/>
            <a:ext cx="3285708" cy="923330"/>
          </a:xfrm>
          <a:prstGeom prst="rect">
            <a:avLst/>
          </a:prstGeom>
          <a:noFill/>
        </p:spPr>
        <p:txBody>
          <a:bodyPr wrap="none" lIns="91440" tIns="45720" rIns="91440" bIns="45720">
            <a:spAutoFit/>
          </a:bodyPr>
          <a:lstStyle/>
          <a:p>
            <a:pPr algn="ctr"/>
            <a:r>
              <a:rPr lang="en-GB"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Steaming</a:t>
            </a:r>
            <a:endParaRPr lang="en-GB"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Rectangle 8"/>
          <p:cNvSpPr/>
          <p:nvPr/>
        </p:nvSpPr>
        <p:spPr>
          <a:xfrm rot="875142">
            <a:off x="5148469" y="4404821"/>
            <a:ext cx="272113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Tandoori</a:t>
            </a:r>
            <a:endParaRPr lang="en-GB"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Rectangle 9"/>
          <p:cNvSpPr/>
          <p:nvPr/>
        </p:nvSpPr>
        <p:spPr>
          <a:xfrm>
            <a:off x="2627784" y="4941168"/>
            <a:ext cx="2343591"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GB" sz="5400" b="1" cap="none" spc="0" dirty="0" smtClean="0">
                <a:ln/>
                <a:solidFill>
                  <a:schemeClr val="accent3"/>
                </a:solidFill>
                <a:effectLst/>
              </a:rPr>
              <a:t>Carving</a:t>
            </a:r>
            <a:endParaRPr lang="en-GB" sz="5400" b="1" cap="none" spc="0" dirty="0">
              <a:ln/>
              <a:solidFill>
                <a:schemeClr val="accent3"/>
              </a:solidFill>
              <a:effectLst/>
            </a:endParaRPr>
          </a:p>
        </p:txBody>
      </p:sp>
      <p:sp>
        <p:nvSpPr>
          <p:cNvPr id="12" name="Rectangle 11"/>
          <p:cNvSpPr/>
          <p:nvPr/>
        </p:nvSpPr>
        <p:spPr>
          <a:xfrm>
            <a:off x="2976307" y="2967335"/>
            <a:ext cx="3191386" cy="923330"/>
          </a:xfrm>
          <a:prstGeom prst="rect">
            <a:avLst/>
          </a:prstGeom>
          <a:noFill/>
        </p:spPr>
        <p:txBody>
          <a:bodyPr wrap="none" lIns="91440" tIns="45720" rIns="91440" bIns="45720">
            <a:spAutoFit/>
          </a:bodyPr>
          <a:lstStyle/>
          <a:p>
            <a:pPr algn="ctr"/>
            <a:r>
              <a:rPr lang="en-GB"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ROASTING</a:t>
            </a:r>
            <a:endParaRPr lang="en-GB"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4" name="Picture 3"/>
          <p:cNvPicPr>
            <a:picLocks noChangeAspect="1"/>
          </p:cNvPicPr>
          <p:nvPr/>
        </p:nvPicPr>
        <p:blipFill>
          <a:blip r:embed="rId2"/>
          <a:stretch>
            <a:fillRect/>
          </a:stretch>
        </p:blipFill>
        <p:spPr>
          <a:xfrm>
            <a:off x="-25348" y="0"/>
            <a:ext cx="2182557" cy="2225233"/>
          </a:xfrm>
          <a:prstGeom prst="rect">
            <a:avLst/>
          </a:prstGeom>
        </p:spPr>
      </p:pic>
    </p:spTree>
    <p:extLst>
      <p:ext uri="{BB962C8B-B14F-4D97-AF65-F5344CB8AC3E}">
        <p14:creationId xmlns:p14="http://schemas.microsoft.com/office/powerpoint/2010/main" val="32537325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4037" y="256320"/>
            <a:ext cx="7067128" cy="1143000"/>
          </a:xfrm>
        </p:spPr>
        <p:txBody>
          <a:bodyPr/>
          <a:lstStyle/>
          <a:p>
            <a:r>
              <a:rPr lang="en-GB" dirty="0" smtClean="0"/>
              <a:t>Food Science and Nutrition</a:t>
            </a:r>
            <a:endParaRPr lang="en-GB" dirty="0"/>
          </a:p>
        </p:txBody>
      </p:sp>
      <p:sp>
        <p:nvSpPr>
          <p:cNvPr id="3" name="Content Placeholder 2"/>
          <p:cNvSpPr>
            <a:spLocks noGrp="1"/>
          </p:cNvSpPr>
          <p:nvPr>
            <p:ph idx="1"/>
          </p:nvPr>
        </p:nvSpPr>
        <p:spPr>
          <a:xfrm>
            <a:off x="395536" y="2132856"/>
            <a:ext cx="8229600" cy="4525963"/>
          </a:xfrm>
        </p:spPr>
        <p:txBody>
          <a:bodyPr/>
          <a:lstStyle/>
          <a:p>
            <a:r>
              <a:rPr lang="en-GB" dirty="0" smtClean="0"/>
              <a:t>Key nutrients – chemical structure, function.</a:t>
            </a:r>
          </a:p>
          <a:p>
            <a:r>
              <a:rPr lang="en-GB" dirty="0" smtClean="0"/>
              <a:t>Understand </a:t>
            </a:r>
            <a:r>
              <a:rPr lang="en-GB" dirty="0"/>
              <a:t>the relationship between nutrients and the human body</a:t>
            </a:r>
            <a:r>
              <a:rPr lang="en-GB" dirty="0" smtClean="0"/>
              <a:t>.</a:t>
            </a:r>
          </a:p>
          <a:p>
            <a:r>
              <a:rPr lang="en-GB" dirty="0"/>
              <a:t>Evaluate fitness for purpose of diets</a:t>
            </a:r>
            <a:r>
              <a:rPr lang="en-GB" dirty="0" smtClean="0"/>
              <a:t>.</a:t>
            </a:r>
          </a:p>
          <a:p>
            <a:r>
              <a:rPr lang="en-GB" dirty="0" smtClean="0"/>
              <a:t>Understand how micro-organisms affect food safety</a:t>
            </a:r>
          </a:p>
          <a:p>
            <a:r>
              <a:rPr lang="en-GB" dirty="0" smtClean="0"/>
              <a:t>Be able to scientifically investigate changes to food.</a:t>
            </a:r>
            <a:endParaRPr lang="en-GB" dirty="0"/>
          </a:p>
        </p:txBody>
      </p:sp>
      <p:pic>
        <p:nvPicPr>
          <p:cNvPr id="4" name="Picture 3"/>
          <p:cNvPicPr>
            <a:picLocks noChangeAspect="1"/>
          </p:cNvPicPr>
          <p:nvPr/>
        </p:nvPicPr>
        <p:blipFill>
          <a:blip r:embed="rId2"/>
          <a:stretch>
            <a:fillRect/>
          </a:stretch>
        </p:blipFill>
        <p:spPr>
          <a:xfrm>
            <a:off x="-108520" y="-6556"/>
            <a:ext cx="2182557" cy="2225233"/>
          </a:xfrm>
          <a:prstGeom prst="rect">
            <a:avLst/>
          </a:prstGeom>
        </p:spPr>
      </p:pic>
    </p:spTree>
    <p:extLst>
      <p:ext uri="{BB962C8B-B14F-4D97-AF65-F5344CB8AC3E}">
        <p14:creationId xmlns:p14="http://schemas.microsoft.com/office/powerpoint/2010/main" val="28086396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TotalTime>
  <Words>749</Words>
  <Application>Microsoft Office PowerPoint</Application>
  <PresentationFormat>On-screen Show (4:3)</PresentationFormat>
  <Paragraphs>154</Paragraphs>
  <Slides>24</Slides>
  <Notes>0</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MS Mincho</vt:lpstr>
      <vt:lpstr>Arial</vt:lpstr>
      <vt:lpstr>Calibri</vt:lpstr>
      <vt:lpstr>Cambria</vt:lpstr>
      <vt:lpstr>Times New Roman</vt:lpstr>
      <vt:lpstr>Office Theme</vt:lpstr>
      <vt:lpstr>WELCOME TO WJEC LEVEL 3 DIPLOMA IN FOOD SCIENCE AND NUTRITION</vt:lpstr>
      <vt:lpstr>Who will be teaching you?</vt:lpstr>
      <vt:lpstr>WHY STUDY WJEC LEVEL 3 DIPLOMA IN FOOD  SCIENCE AND NUTRITION?</vt:lpstr>
      <vt:lpstr>PowerPoint Presentation</vt:lpstr>
      <vt:lpstr>PowerPoint Presentation</vt:lpstr>
      <vt:lpstr>Chocolate Work</vt:lpstr>
      <vt:lpstr>Sugar Work</vt:lpstr>
      <vt:lpstr>Key Skills</vt:lpstr>
      <vt:lpstr>Food Science and Nutrition</vt:lpstr>
      <vt:lpstr>WHY STUDY WJEC FOOD  SCIENCE AND NUTRITION?</vt:lpstr>
      <vt:lpstr>PowerPoint Presentation</vt:lpstr>
      <vt:lpstr>What will I study? </vt:lpstr>
      <vt:lpstr>How will I be assessed? </vt:lpstr>
      <vt:lpstr>How are the marks awarded</vt:lpstr>
      <vt:lpstr>UNIVERSITY</vt:lpstr>
      <vt:lpstr>PowerPoint Presentation</vt:lpstr>
      <vt:lpstr>PowerPoint Presentation</vt:lpstr>
      <vt:lpstr>Unit 1 Meeting the nutritional  needs of specific groups (exam)  </vt:lpstr>
      <vt:lpstr>Section C Question Example</vt:lpstr>
      <vt:lpstr>Unit 1 Meeting the nutritional  needs of specific groups  (coursework with practical exam) </vt:lpstr>
      <vt:lpstr>Examples from Unit 1 Practical  Exam last year</vt:lpstr>
      <vt:lpstr>Unit 2 Ensuring Food is  safe to eat </vt:lpstr>
      <vt:lpstr>Unit 3 Experimenting to solve  Food production issues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WJEC FOOD SCIENCE AND NUTRITION</dc:title>
  <dc:creator>Jacky WARD</dc:creator>
  <cp:lastModifiedBy>Donna ISAAC</cp:lastModifiedBy>
  <cp:revision>28</cp:revision>
  <cp:lastPrinted>2017-10-11T16:01:06Z</cp:lastPrinted>
  <dcterms:created xsi:type="dcterms:W3CDTF">2017-10-10T15:02:03Z</dcterms:created>
  <dcterms:modified xsi:type="dcterms:W3CDTF">2020-10-02T09:29:18Z</dcterms:modified>
</cp:coreProperties>
</file>