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86" r:id="rId5"/>
    <p:sldId id="290" r:id="rId6"/>
    <p:sldId id="310" r:id="rId7"/>
    <p:sldId id="292" r:id="rId8"/>
    <p:sldId id="295" r:id="rId9"/>
    <p:sldId id="296" r:id="rId10"/>
    <p:sldId id="297" r:id="rId11"/>
    <p:sldId id="293" r:id="rId12"/>
    <p:sldId id="306" r:id="rId13"/>
    <p:sldId id="291" r:id="rId14"/>
    <p:sldId id="288" r:id="rId15"/>
    <p:sldId id="312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D66"/>
    <a:srgbClr val="FEDB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CA2A836-2B24-C864-3F93-BC1C2FF59AE3}" v="162" dt="2020-09-08T08:42:55.437"/>
    <p1510:client id="{EF3ABB52-FDD3-4636-B291-40CEB812F675}" v="1538" dt="2020-09-07T20:48:30.698"/>
    <p1510:client id="{FF9E18EF-6D16-4152-A62F-6381472B9A38}" v="160" dt="2020-09-08T13:49:00.5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04" autoAdjust="0"/>
    <p:restoredTop sz="94660"/>
  </p:normalViewPr>
  <p:slideViewPr>
    <p:cSldViewPr snapToGrid="0">
      <p:cViewPr varScale="1">
        <p:scale>
          <a:sx n="83" d="100"/>
          <a:sy n="83" d="100"/>
        </p:scale>
        <p:origin x="69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315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5438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FEDB6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5975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705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116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9861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847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876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31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29EA65-CFD9-4B7C-816D-5C9F29CF89FC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0541" y="6176963"/>
            <a:ext cx="1717233" cy="6221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5759" y="6176963"/>
            <a:ext cx="622111" cy="622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662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EDB65"/>
          </a:solidFill>
          <a:latin typeface="Eras Light ITC" panose="020B04020305040208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EDB6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hyperlink" Target="mailto:Griffithsr@wallingfordschool.com" TargetMode="Externa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12" Type="http://schemas.openxmlformats.org/officeDocument/2006/relationships/image" Target="../media/image12.jpe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jpeg"/><Relationship Id="rId11" Type="http://schemas.openxmlformats.org/officeDocument/2006/relationships/image" Target="../media/image11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3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8000" dirty="0" smtClean="0"/>
              <a:t>Year 10 Information Evening</a:t>
            </a:r>
            <a:endParaRPr lang="en-GB" sz="8000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Wallingford School</a:t>
            </a:r>
          </a:p>
          <a:p>
            <a:r>
              <a:rPr lang="en-US" sz="4000" dirty="0" smtClean="0"/>
              <a:t>‘Able and Qualified’</a:t>
            </a:r>
            <a:endParaRPr lang="en-GB" sz="40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33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3"/>
    </mc:Choice>
    <mc:Fallback>
      <p:transition spd="slow" advTm="25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8AE1-F595-4068-A2FA-7C5422D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 smtClean="0">
                <a:latin typeface="Eras Light ITC"/>
                <a:cs typeface="Arial"/>
              </a:rPr>
              <a:t>What should my child be doing? </a:t>
            </a:r>
            <a:endParaRPr lang="en-US" sz="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612D7E-8807-483B-A07D-088FFABCB6AE}"/>
              </a:ext>
            </a:extLst>
          </p:cNvPr>
          <p:cNvSpPr txBox="1"/>
          <p:nvPr/>
        </p:nvSpPr>
        <p:spPr>
          <a:xfrm>
            <a:off x="789415" y="1325563"/>
            <a:ext cx="10876112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school regularly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all work to the best of their 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all ‘coursework’ is completed and handed in on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part in any intervention or revision activities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Revise and try their best for the mock exams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Tell someone if things aren’t going according to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5307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85"/>
    </mc:Choice>
    <mc:Fallback>
      <p:transition spd="slow" advTm="1517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78AE1-F595-4068-A2FA-7C5422D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325563"/>
          </a:xfrm>
        </p:spPr>
        <p:txBody>
          <a:bodyPr>
            <a:normAutofit/>
          </a:bodyPr>
          <a:lstStyle/>
          <a:p>
            <a:r>
              <a:rPr lang="en-US" sz="5000" dirty="0" smtClean="0">
                <a:latin typeface="Eras Light ITC"/>
                <a:cs typeface="Arial"/>
              </a:rPr>
              <a:t>But it’s not just about the exam results…</a:t>
            </a:r>
            <a:endParaRPr lang="en-GB" sz="5000" dirty="0">
              <a:latin typeface="Eras Light ITC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A5AB28-D05F-4071-8CFD-002DEDECE409}"/>
              </a:ext>
            </a:extLst>
          </p:cNvPr>
          <p:cNvSpPr txBox="1"/>
          <p:nvPr/>
        </p:nvSpPr>
        <p:spPr>
          <a:xfrm>
            <a:off x="658167" y="1521035"/>
            <a:ext cx="6006773" cy="5078313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16 pathways</a:t>
            </a: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PSHE programme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Trips and visits</a:t>
            </a:r>
            <a:endParaRPr lang="en-GB" sz="3600" dirty="0" smtClean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GB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Extra-Curricular </a:t>
            </a:r>
            <a:r>
              <a:rPr lang="en-GB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activities</a:t>
            </a:r>
            <a:endParaRPr lang="en-GB" sz="3600" dirty="0" smtClean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36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Celebration events</a:t>
            </a:r>
            <a:endParaRPr lang="en-GB" sz="36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94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340"/>
    </mc:Choice>
    <mc:Fallback>
      <p:transition spd="slow" advTm="106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I support my child?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Make sure they attend school regularly</a:t>
            </a:r>
          </a:p>
          <a:p>
            <a:r>
              <a:rPr lang="en-US" dirty="0" smtClean="0"/>
              <a:t>Help them form good study habits</a:t>
            </a:r>
          </a:p>
          <a:p>
            <a:r>
              <a:rPr lang="en-US" dirty="0" smtClean="0"/>
              <a:t>Talk to them about what they are doing</a:t>
            </a:r>
          </a:p>
          <a:p>
            <a:r>
              <a:rPr lang="en-US" dirty="0" smtClean="0"/>
              <a:t>Limit screen time</a:t>
            </a:r>
          </a:p>
          <a:p>
            <a:r>
              <a:rPr lang="en-US" dirty="0" smtClean="0"/>
              <a:t>Encourage them to do things other than school work</a:t>
            </a:r>
          </a:p>
          <a:p>
            <a:r>
              <a:rPr lang="en-US" dirty="0" smtClean="0"/>
              <a:t>Be firm and consistent</a:t>
            </a:r>
          </a:p>
          <a:p>
            <a:r>
              <a:rPr lang="en-US" dirty="0" smtClean="0"/>
              <a:t>Tell us if there is a problem</a:t>
            </a:r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9442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747"/>
    </mc:Choice>
    <mc:Fallback>
      <p:transition spd="slow" advTm="172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0" y="3917524"/>
            <a:ext cx="3173634" cy="2107858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72" y="3925884"/>
            <a:ext cx="3168815" cy="2104660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80" y="260617"/>
            <a:ext cx="2294639" cy="1524051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0" y="156998"/>
            <a:ext cx="3146680" cy="208995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39" y="134802"/>
            <a:ext cx="3063751" cy="203487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49" y="4561921"/>
            <a:ext cx="3163323" cy="2101012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45" y="1825235"/>
            <a:ext cx="3171269" cy="210628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8" y="1830874"/>
            <a:ext cx="3154285" cy="2095010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55" y="1700809"/>
            <a:ext cx="4728512" cy="314057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44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670"/>
    </mc:Choice>
    <mc:Fallback>
      <p:transition spd="slow" advTm="4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2C669-A3F5-4948-A7EA-10166355C6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5000" dirty="0"/>
              <a:t>The </a:t>
            </a:r>
            <a:r>
              <a:rPr lang="en-US" sz="5000" dirty="0" smtClean="0"/>
              <a:t>Y10 </a:t>
            </a:r>
            <a:r>
              <a:rPr lang="en-US" sz="5000" dirty="0"/>
              <a:t>Team</a:t>
            </a:r>
            <a:endParaRPr lang="en-GB" sz="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B0C187-E16B-441F-9352-88E9FF26F64B}"/>
              </a:ext>
            </a:extLst>
          </p:cNvPr>
          <p:cNvSpPr txBox="1"/>
          <p:nvPr/>
        </p:nvSpPr>
        <p:spPr>
          <a:xfrm>
            <a:off x="129308" y="1190221"/>
            <a:ext cx="11951855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L Burns- </a:t>
            </a:r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 of Year </a:t>
            </a:r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</a:t>
            </a:r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burnsl</a:t>
            </a:r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@wallingfordschool.com</a:t>
            </a:r>
            <a:endParaRPr lang="en-GB" sz="2000" dirty="0" smtClean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0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R Miller – Deputy </a:t>
            </a:r>
            <a:r>
              <a:rPr lang="en-GB" sz="2000" dirty="0" err="1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Headteacher</a:t>
            </a:r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Raising </a:t>
            </a:r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Standards Leader – </a:t>
            </a:r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millerr@wallingfordschool.com</a:t>
            </a:r>
            <a:endParaRPr lang="en-GB" sz="20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  <a:hlinkClick r:id="rId5">
                <a:extLst>
                  <a:ext uri="{A12FA001-AC4F-418D-AE19-62706E023703}">
                    <ahyp:hlinkClr xmlns:ahyp="http://schemas.microsoft.com/office/drawing/2018/hyperlinkcolor" xmlns="" val="tx"/>
                  </a:ext>
                </a:extLst>
              </a:hlinkClick>
            </a:endParaRPr>
          </a:p>
          <a:p>
            <a:endParaRPr lang="en-GB" sz="24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5A393B-DB22-4BE7-80C5-DCC7E11C3D28}"/>
              </a:ext>
            </a:extLst>
          </p:cNvPr>
          <p:cNvSpPr txBox="1"/>
          <p:nvPr/>
        </p:nvSpPr>
        <p:spPr>
          <a:xfrm>
            <a:off x="129308" y="2515784"/>
            <a:ext cx="3864303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Tutors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</a:t>
            </a:r>
            <a:r>
              <a:rPr lang="en-GB" sz="2000" dirty="0" err="1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Flannagan</a:t>
            </a:r>
            <a:endParaRPr lang="en-GB" sz="2000" dirty="0" smtClean="0">
              <a:solidFill>
                <a:srgbClr val="FFDD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Lancaster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</a:t>
            </a:r>
            <a:r>
              <a:rPr lang="en-GB" sz="2000" dirty="0" err="1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Maly</a:t>
            </a:r>
            <a:endParaRPr lang="en-GB" sz="2000" dirty="0" smtClean="0">
              <a:solidFill>
                <a:srgbClr val="FFDD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Ramsay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 Atkins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Walker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 Ward</a:t>
            </a:r>
          </a:p>
          <a:p>
            <a:r>
              <a:rPr lang="en-GB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 Wetherill</a:t>
            </a:r>
            <a:r>
              <a:rPr lang="en-GB" sz="2000" dirty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000" dirty="0" smtClean="0">
                <a:solidFill>
                  <a:srgbClr val="FFDD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DE4D83-8B09-4F09-9144-C623CA911C23}"/>
              </a:ext>
            </a:extLst>
          </p:cNvPr>
          <p:cNvSpPr txBox="1"/>
          <p:nvPr/>
        </p:nvSpPr>
        <p:spPr>
          <a:xfrm>
            <a:off x="129309" y="5717694"/>
            <a:ext cx="444992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Mrs</a:t>
            </a:r>
            <a:r>
              <a:rPr lang="en-US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Atkins - SENDCO</a:t>
            </a:r>
            <a:endParaRPr lang="en-GB" sz="2000" dirty="0" smtClean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</a:t>
            </a:r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 Ward - Careers advisor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​</a:t>
            </a:r>
          </a:p>
          <a:p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Ms C </a:t>
            </a:r>
            <a:r>
              <a:rPr lang="en-GB" sz="2000" dirty="0" err="1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Forno</a:t>
            </a:r>
            <a:r>
              <a:rPr lang="en-GB" sz="20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School Health Nurse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366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58"/>
    </mc:Choice>
    <mc:Fallback>
      <p:transition spd="slow" advTm="53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46050"/>
            <a:ext cx="10515600" cy="1325563"/>
          </a:xfrm>
        </p:spPr>
        <p:txBody>
          <a:bodyPr/>
          <a:lstStyle/>
          <a:p>
            <a:r>
              <a:rPr lang="en-US" dirty="0" smtClean="0"/>
              <a:t>Agenda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0100" y="1471612"/>
            <a:ext cx="10515600" cy="4852987"/>
          </a:xfrm>
        </p:spPr>
        <p:txBody>
          <a:bodyPr>
            <a:normAutofit/>
          </a:bodyPr>
          <a:lstStyle/>
          <a:p>
            <a:r>
              <a:rPr lang="en-US" dirty="0" smtClean="0"/>
              <a:t>Able and qualified</a:t>
            </a:r>
          </a:p>
          <a:p>
            <a:r>
              <a:rPr lang="en-US" dirty="0" smtClean="0"/>
              <a:t>Who we are – the year 10 team</a:t>
            </a:r>
          </a:p>
          <a:p>
            <a:r>
              <a:rPr lang="en-US" dirty="0" smtClean="0"/>
              <a:t>The qualified part:</a:t>
            </a:r>
          </a:p>
          <a:p>
            <a:pPr marL="914400" lvl="2" indent="0">
              <a:buNone/>
            </a:pPr>
            <a:r>
              <a:rPr lang="en-US" sz="2800" dirty="0" smtClean="0"/>
              <a:t>What we’re aiming for</a:t>
            </a:r>
          </a:p>
          <a:p>
            <a:pPr marL="914400" lvl="2" indent="0">
              <a:buNone/>
            </a:pPr>
            <a:r>
              <a:rPr lang="en-US" sz="2800" dirty="0" smtClean="0"/>
              <a:t>Key dates and moments in the year</a:t>
            </a:r>
          </a:p>
          <a:p>
            <a:pPr marL="0" indent="0">
              <a:buNone/>
            </a:pPr>
            <a:r>
              <a:rPr lang="en-US" dirty="0" smtClean="0"/>
              <a:t>	A few notes on how we learn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What should my child be doing?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How can I, as a parent/</a:t>
            </a:r>
            <a:r>
              <a:rPr lang="en-US" dirty="0" err="1" smtClean="0"/>
              <a:t>carer</a:t>
            </a:r>
            <a:r>
              <a:rPr lang="en-US" dirty="0" smtClean="0"/>
              <a:t>, support my child?</a:t>
            </a:r>
          </a:p>
          <a:p>
            <a:r>
              <a:rPr lang="en-US" dirty="0" smtClean="0"/>
              <a:t>The able part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75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584"/>
    </mc:Choice>
    <mc:Fallback>
      <p:transition spd="slow" advTm="27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0" y="3917524"/>
            <a:ext cx="3173634" cy="2107858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3872" y="3925884"/>
            <a:ext cx="3168815" cy="2104660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780" y="260617"/>
            <a:ext cx="2294639" cy="1524051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080" y="156998"/>
            <a:ext cx="3146680" cy="208995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439" y="134802"/>
            <a:ext cx="3063751" cy="203487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49" y="4561921"/>
            <a:ext cx="3163323" cy="2101012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245" y="1825235"/>
            <a:ext cx="3171269" cy="210628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08" y="1830874"/>
            <a:ext cx="3154285" cy="2095010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955" y="1700809"/>
            <a:ext cx="4728512" cy="3140579"/>
          </a:xfrm>
          <a:prstGeom prst="rect">
            <a:avLst/>
          </a:prstGeom>
          <a:ln w="28575">
            <a:solidFill>
              <a:srgbClr val="FEDB65"/>
            </a:solidFill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309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503"/>
    </mc:Choice>
    <mc:Fallback>
      <p:transition spd="slow" advTm="103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829895-32F7-4CFD-A0CB-7C43AB46EA36}"/>
              </a:ext>
            </a:extLst>
          </p:cNvPr>
          <p:cNvSpPr txBox="1"/>
          <p:nvPr/>
        </p:nvSpPr>
        <p:spPr>
          <a:xfrm>
            <a:off x="-31408" y="175681"/>
            <a:ext cx="68964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5400" dirty="0">
                <a:solidFill>
                  <a:srgbClr val="FEDB65"/>
                </a:solidFill>
                <a:latin typeface="Eras Light ITC" panose="020B0402030504020804" pitchFamily="34" charset="0"/>
              </a:rPr>
              <a:t>Qualifications &amp; Grades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319B841-F48C-417B-94BE-56C38E366E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8" b="22525"/>
          <a:stretch/>
        </p:blipFill>
        <p:spPr bwMode="auto">
          <a:xfrm>
            <a:off x="493056" y="1397633"/>
            <a:ext cx="7485882" cy="3829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7ADCC1-39BD-4943-9796-A03C954700D7}"/>
              </a:ext>
            </a:extLst>
          </p:cNvPr>
          <p:cNvSpPr txBox="1"/>
          <p:nvPr/>
        </p:nvSpPr>
        <p:spPr>
          <a:xfrm>
            <a:off x="8264751" y="1380052"/>
            <a:ext cx="3358055" cy="384720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200" u="sng" dirty="0">
                <a:solidFill>
                  <a:schemeClr val="bg1"/>
                </a:solidFill>
              </a:rPr>
              <a:t>Vocational (L2)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D*	Distinction Star</a:t>
            </a:r>
          </a:p>
          <a:p>
            <a:r>
              <a:rPr lang="en-GB" sz="2800" dirty="0">
                <a:solidFill>
                  <a:schemeClr val="bg1"/>
                </a:solidFill>
              </a:rPr>
              <a:t>D	Distinction</a:t>
            </a:r>
          </a:p>
          <a:p>
            <a:r>
              <a:rPr lang="en-GB" sz="2800" dirty="0">
                <a:solidFill>
                  <a:schemeClr val="bg1"/>
                </a:solidFill>
              </a:rPr>
              <a:t>M	Merit</a:t>
            </a:r>
          </a:p>
          <a:p>
            <a:r>
              <a:rPr lang="en-GB" sz="2800" dirty="0">
                <a:solidFill>
                  <a:schemeClr val="bg1"/>
                </a:solidFill>
              </a:rPr>
              <a:t>P	Pass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r>
              <a:rPr lang="en-GB" sz="2800" dirty="0">
                <a:solidFill>
                  <a:schemeClr val="bg1"/>
                </a:solidFill>
              </a:rPr>
              <a:t>L1P	Level 1 Pass</a:t>
            </a:r>
          </a:p>
          <a:p>
            <a:r>
              <a:rPr lang="en-GB" sz="1400" dirty="0"/>
              <a:t>f</a:t>
            </a:r>
            <a:endParaRPr lang="en-GB" sz="1000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47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981"/>
    </mc:Choice>
    <mc:Fallback>
      <p:transition spd="slow" advTm="86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525"/>
          <a:stretch/>
        </p:blipFill>
        <p:spPr bwMode="auto">
          <a:xfrm>
            <a:off x="106850" y="866730"/>
            <a:ext cx="6970662" cy="382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829895-32F7-4CFD-A0CB-7C43AB46EA36}"/>
              </a:ext>
            </a:extLst>
          </p:cNvPr>
          <p:cNvSpPr txBox="1"/>
          <p:nvPr/>
        </p:nvSpPr>
        <p:spPr>
          <a:xfrm>
            <a:off x="187551" y="81900"/>
            <a:ext cx="61606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800" dirty="0">
                <a:solidFill>
                  <a:srgbClr val="FEDB65"/>
                </a:solidFill>
                <a:latin typeface="Eras Light ITC" panose="020B0402030504020804" pitchFamily="34" charset="0"/>
              </a:rPr>
              <a:t>Qualifications &amp; Grades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06556" y="920621"/>
            <a:ext cx="504524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Considerations:</a:t>
            </a:r>
            <a:endParaRPr lang="en-GB" sz="32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32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 and Maths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4s or 5s – BTECs </a:t>
            </a:r>
          </a:p>
          <a:p>
            <a:pPr marL="285750" indent="-285750">
              <a:buFontTx/>
              <a:buChar char="-"/>
            </a:pPr>
            <a:r>
              <a:rPr lang="en-GB" sz="3200" dirty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6s – A </a:t>
            </a:r>
            <a:r>
              <a:rPr lang="en-GB" sz="3200" dirty="0" smtClean="0">
                <a:solidFill>
                  <a:srgbClr val="FEDB6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Levels</a:t>
            </a:r>
            <a:endParaRPr lang="en-GB" sz="3200" dirty="0">
              <a:solidFill>
                <a:srgbClr val="FEDB6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AB12DD-F03B-4C2A-8874-CC72C5E928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362" y="4332958"/>
            <a:ext cx="1985530" cy="2284373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05903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430"/>
    </mc:Choice>
    <mc:Fallback>
      <p:transition spd="slow" advTm="117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4D4CFBD-9982-4479-B2BA-83D23B66B691}"/>
              </a:ext>
            </a:extLst>
          </p:cNvPr>
          <p:cNvSpPr txBox="1"/>
          <p:nvPr/>
        </p:nvSpPr>
        <p:spPr>
          <a:xfrm>
            <a:off x="0" y="-86587"/>
            <a:ext cx="783900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5000" dirty="0">
                <a:solidFill>
                  <a:srgbClr val="FEDB65"/>
                </a:solidFill>
                <a:latin typeface="Eras Light ITC" panose="020B0402030504020804" pitchFamily="34" charset="0"/>
              </a:rPr>
              <a:t>Important Dates for </a:t>
            </a:r>
            <a:r>
              <a:rPr lang="en-GB" sz="5000" dirty="0" smtClean="0">
                <a:solidFill>
                  <a:srgbClr val="FEDB65"/>
                </a:solidFill>
                <a:latin typeface="Eras Light ITC" panose="020B0402030504020804" pitchFamily="34" charset="0"/>
              </a:rPr>
              <a:t>2021/22</a:t>
            </a:r>
            <a:endParaRPr lang="en-GB" sz="5000" dirty="0">
              <a:solidFill>
                <a:srgbClr val="FEDB65"/>
              </a:solidFill>
              <a:latin typeface="Eras Light ITC" panose="020B04020305040208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E44B4F-C1E0-44CD-BAC5-6A42C43FCDBA}"/>
              </a:ext>
            </a:extLst>
          </p:cNvPr>
          <p:cNvSpPr/>
          <p:nvPr/>
        </p:nvSpPr>
        <p:spPr>
          <a:xfrm>
            <a:off x="422967" y="775187"/>
            <a:ext cx="11346068" cy="535037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216BCC-01F1-44BE-854C-27872E305541}"/>
              </a:ext>
            </a:extLst>
          </p:cNvPr>
          <p:cNvSpPr txBox="1"/>
          <p:nvPr/>
        </p:nvSpPr>
        <p:spPr>
          <a:xfrm>
            <a:off x="497842" y="935995"/>
            <a:ext cx="108110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en-GB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November 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Progress Report 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GB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February </a:t>
            </a:r>
            <a:r>
              <a:rPr lang="en-GB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 Report 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en-GB" sz="2400" baseline="300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February </a:t>
            </a:r>
            <a:r>
              <a:rPr lang="en-GB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Y10 </a:t>
            </a:r>
            <a:r>
              <a:rPr lang="en-GB" sz="2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Parents’ </a:t>
            </a:r>
            <a:r>
              <a:rPr lang="en-GB" sz="24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GB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GB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March – Y10 mock exams start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29</a:t>
            </a:r>
            <a:r>
              <a:rPr lang="en-US" sz="2400" baseline="300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April – work experience week</a:t>
            </a:r>
            <a:endParaRPr lang="en-GB" sz="24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GB" sz="2400" baseline="300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– Progress Report 3 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098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726"/>
    </mc:Choice>
    <mc:Fallback>
      <p:transition spd="slow" advTm="1057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6C5E064-CA15-41E4-B7D8-BFA6FCE4BB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60386"/>
          <a:stretch/>
        </p:blipFill>
        <p:spPr>
          <a:xfrm>
            <a:off x="387660" y="199748"/>
            <a:ext cx="8611339" cy="25584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8147B1-00FD-4933-8DD8-079167BD6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60" y="199748"/>
            <a:ext cx="8611339" cy="6458504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0877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063"/>
    </mc:Choice>
    <mc:Fallback>
      <p:transition spd="slow" advTm="9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EE15D55A-EB87-4946-BED7-86E892B0B34A}"/>
              </a:ext>
            </a:extLst>
          </p:cNvPr>
          <p:cNvSpPr txBox="1"/>
          <p:nvPr/>
        </p:nvSpPr>
        <p:spPr>
          <a:xfrm>
            <a:off x="0" y="23850"/>
            <a:ext cx="114395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solidFill>
                  <a:srgbClr val="FEDB65"/>
                </a:solidFill>
                <a:latin typeface="Eras Light ITC" panose="020B0402030504020804" pitchFamily="34" charset="0"/>
              </a:rPr>
              <a:t>A note on forgetting</a:t>
            </a:r>
            <a:endParaRPr lang="en-GB" sz="5000" dirty="0">
              <a:solidFill>
                <a:srgbClr val="FEDB65"/>
              </a:solidFill>
              <a:latin typeface="Eras Light ITC" panose="020B04020305040208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80" y="1476989"/>
            <a:ext cx="4545159" cy="42310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88000" y="1476989"/>
            <a:ext cx="63915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How to overcome the forgetting curve:</a:t>
            </a:r>
          </a:p>
          <a:p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Plan to revisit topics (this is called revision!)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Revise topics shortly after learning them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Spaced learning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Reduce your cognitive load</a:t>
            </a:r>
          </a:p>
          <a:p>
            <a:pPr marL="342900" indent="-342900">
              <a:buAutoNum type="arabicPeriod"/>
            </a:pPr>
            <a:endParaRPr lang="en-GB" sz="2400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6276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37"/>
    </mc:Choice>
    <mc:Fallback>
      <p:transition spd="slow" advTm="2078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4|1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67|16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3.1|3.9|11.3|18|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|102.6|16.2|5.9|23.5|3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3|25.2|25|48|5.5|17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9|5.9|13.3|14.8|2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2|11.3|27.2|17.6|24|42.3|29.3"/>
</p:tagLst>
</file>

<file path=ppt/theme/theme1.xml><?xml version="1.0" encoding="utf-8"?>
<a:theme xmlns:a="http://schemas.openxmlformats.org/drawingml/2006/main" name="Wallingford Trust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allingford School PPT template (002)  -  Read-Only" id="{05DA22F2-A92A-49C4-97EF-C91FCA4088A0}" vid="{DD96DEFB-D10E-4CE1-8BA0-2B48FEE5A77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FA6984435CBD046B3B0073C62E11BD8" ma:contentTypeVersion="13" ma:contentTypeDescription="Create a new document." ma:contentTypeScope="" ma:versionID="53ccb12a7f3f7a129d4f444032e6fab5">
  <xsd:schema xmlns:xsd="http://www.w3.org/2001/XMLSchema" xmlns:xs="http://www.w3.org/2001/XMLSchema" xmlns:p="http://schemas.microsoft.com/office/2006/metadata/properties" xmlns:ns3="a7fd3a9f-43c1-42fe-b606-97aee3738af0" xmlns:ns4="4375c113-6c14-49f3-b971-35f96b811057" targetNamespace="http://schemas.microsoft.com/office/2006/metadata/properties" ma:root="true" ma:fieldsID="4ded9778070541c47ce1a578311e25ad" ns3:_="" ns4:_="">
    <xsd:import namespace="a7fd3a9f-43c1-42fe-b606-97aee3738af0"/>
    <xsd:import namespace="4375c113-6c14-49f3-b971-35f96b81105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fd3a9f-43c1-42fe-b606-97aee3738a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75c113-6c14-49f3-b971-35f96b81105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D926056-19B8-4C7F-A92D-915C97396BD8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dcmitype/"/>
    <ds:schemaRef ds:uri="a7fd3a9f-43c1-42fe-b606-97aee3738af0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4375c113-6c14-49f3-b971-35f96b811057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CEA0F53-C8CF-4D78-9B27-3775C62D52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A27BF6-569B-4843-9CD0-B7B1C6C4FEBF}">
  <ds:schemaRefs>
    <ds:schemaRef ds:uri="4375c113-6c14-49f3-b971-35f96b811057"/>
    <ds:schemaRef ds:uri="a7fd3a9f-43c1-42fe-b606-97aee3738a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454</TotalTime>
  <Words>328</Words>
  <Application>Microsoft Office PowerPoint</Application>
  <PresentationFormat>Widescreen</PresentationFormat>
  <Paragraphs>94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Eras Light ITC</vt:lpstr>
      <vt:lpstr>Wallingford Trust Theme</vt:lpstr>
      <vt:lpstr>Year 10 Information Evening</vt:lpstr>
      <vt:lpstr>The Y10 Team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should my child be doing? </vt:lpstr>
      <vt:lpstr>But it’s not just about the exam results…</vt:lpstr>
      <vt:lpstr>How can I support my child?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Bigmore</dc:creator>
  <cp:lastModifiedBy>user</cp:lastModifiedBy>
  <cp:revision>76</cp:revision>
  <dcterms:created xsi:type="dcterms:W3CDTF">2020-08-05T16:11:03Z</dcterms:created>
  <dcterms:modified xsi:type="dcterms:W3CDTF">2021-09-11T09:14:02Z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0x0101001FA6984435CBD046B3B0073C62E11BD8</vt:lpwstr>
  </property>
</Properties>
</file>